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4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65" r:id="rId3"/>
    <p:sldId id="362" r:id="rId4"/>
    <p:sldId id="366" r:id="rId5"/>
    <p:sldId id="262" r:id="rId6"/>
    <p:sldId id="310" r:id="rId7"/>
    <p:sldId id="264" r:id="rId8"/>
    <p:sldId id="261" r:id="rId9"/>
    <p:sldId id="311" r:id="rId10"/>
    <p:sldId id="312" r:id="rId11"/>
    <p:sldId id="325" r:id="rId12"/>
    <p:sldId id="326" r:id="rId13"/>
    <p:sldId id="313" r:id="rId14"/>
    <p:sldId id="314" r:id="rId15"/>
    <p:sldId id="315" r:id="rId16"/>
    <p:sldId id="316" r:id="rId17"/>
    <p:sldId id="340" r:id="rId18"/>
    <p:sldId id="341" r:id="rId19"/>
    <p:sldId id="356" r:id="rId20"/>
    <p:sldId id="318" r:id="rId21"/>
    <p:sldId id="317" r:id="rId22"/>
    <p:sldId id="321" r:id="rId23"/>
    <p:sldId id="338" r:id="rId24"/>
    <p:sldId id="357" r:id="rId25"/>
    <p:sldId id="322" r:id="rId26"/>
    <p:sldId id="367" r:id="rId27"/>
    <p:sldId id="369" r:id="rId28"/>
    <p:sldId id="371" r:id="rId29"/>
    <p:sldId id="352" r:id="rId30"/>
    <p:sldId id="259" r:id="rId31"/>
    <p:sldId id="285" r:id="rId32"/>
    <p:sldId id="266" r:id="rId33"/>
    <p:sldId id="301" r:id="rId34"/>
    <p:sldId id="267" r:id="rId35"/>
    <p:sldId id="278" r:id="rId36"/>
    <p:sldId id="295" r:id="rId37"/>
    <p:sldId id="298" r:id="rId38"/>
    <p:sldId id="302" r:id="rId39"/>
    <p:sldId id="372" r:id="rId40"/>
    <p:sldId id="330" r:id="rId41"/>
    <p:sldId id="334" r:id="rId42"/>
    <p:sldId id="328" r:id="rId43"/>
    <p:sldId id="361" r:id="rId44"/>
    <p:sldId id="359" r:id="rId45"/>
    <p:sldId id="345" r:id="rId46"/>
    <p:sldId id="303" r:id="rId47"/>
    <p:sldId id="306" r:id="rId48"/>
    <p:sldId id="332" r:id="rId49"/>
    <p:sldId id="333" r:id="rId50"/>
    <p:sldId id="344" r:id="rId51"/>
    <p:sldId id="354" r:id="rId52"/>
    <p:sldId id="336" r:id="rId53"/>
    <p:sldId id="307" r:id="rId54"/>
    <p:sldId id="349" r:id="rId55"/>
    <p:sldId id="347" r:id="rId56"/>
    <p:sldId id="309" r:id="rId57"/>
    <p:sldId id="284" r:id="rId58"/>
    <p:sldId id="305" r:id="rId59"/>
    <p:sldId id="308" r:id="rId60"/>
  </p:sldIdLst>
  <p:sldSz cx="24384000" cy="13716000"/>
  <p:notesSz cx="6858000" cy="9144000"/>
  <p:embeddedFontLst>
    <p:embeddedFont>
      <p:font typeface="AvenirNextCondensed" panose="020B0506020202020204" pitchFamily="34" charset="0"/>
      <p:regular r:id="rId62"/>
      <p:bold r:id="rId63"/>
      <p:italic r:id="rId64"/>
      <p:boldItalic r:id="rId65"/>
    </p:embeddedFont>
    <p:embeddedFont>
      <p:font typeface="Helvetica Neue" panose="02000503000000020004" pitchFamily="2" charset="0"/>
      <p:regular r:id="rId66"/>
      <p:bold r:id="rId67"/>
      <p:italic r:id="rId68"/>
      <p:boldItalic r:id="rId69"/>
    </p:embeddedFont>
    <p:embeddedFont>
      <p:font typeface="Open Sans" panose="020B0606030504020204" pitchFamily="34" charset="0"/>
      <p:regular r:id="rId70"/>
      <p:bold r:id="rId71"/>
      <p:italic r:id="rId72"/>
      <p:boldItalic r:id="rId73"/>
    </p:embeddedFont>
    <p:embeddedFont>
      <p:font typeface="Roboto" panose="02000000000000000000" pitchFamily="2" charset="0"/>
      <p:regular r:id="rId74"/>
      <p:bold r:id="rId75"/>
      <p:italic r:id="rId76"/>
      <p:boldItalic r:id="rId77"/>
    </p:embeddedFont>
    <p:embeddedFont>
      <p:font typeface="Tahoma" panose="020B0604030504040204" pitchFamily="34" charset="0"/>
      <p:regular r:id="rId78"/>
      <p:bold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iyvz6ppUoaNl154VOij484BZ78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840"/>
    <a:srgbClr val="E30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94"/>
    <p:restoredTop sz="71556"/>
  </p:normalViewPr>
  <p:slideViewPr>
    <p:cSldViewPr snapToGrid="0">
      <p:cViewPr varScale="1">
        <p:scale>
          <a:sx n="26" d="100"/>
          <a:sy n="26" d="100"/>
        </p:scale>
        <p:origin x="1448" y="208"/>
      </p:cViewPr>
      <p:guideLst/>
    </p:cSldViewPr>
  </p:slid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90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C6A-3845-9F9F-D212399F45C8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C6A-3845-9F9F-D212399F45C8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24B-5544-90D5-C26C1381F1FA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24B-5544-90D5-C26C1381F1FA}"/>
              </c:ext>
            </c:extLst>
          </c:dPt>
          <c:cat>
            <c:strRef>
              <c:f>Sayfa1!$A$2:$A$5</c:f>
              <c:strCache>
                <c:ptCount val="4"/>
                <c:pt idx="0">
                  <c:v>1. Çeyrek</c:v>
                </c:pt>
                <c:pt idx="1">
                  <c:v>3. Çeyrek</c:v>
                </c:pt>
                <c:pt idx="2">
                  <c:v>3. Çeyrek</c:v>
                </c:pt>
                <c:pt idx="3">
                  <c:v>4. Çeyrek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33.299999999999997</c:v>
                </c:pt>
                <c:pt idx="1">
                  <c:v>66.599999999999994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A-3845-9F9F-D212399F4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CEA4D-20FA-0349-ADB6-F897FF21DE82}" type="doc">
      <dgm:prSet loTypeId="urn:microsoft.com/office/officeart/2005/8/layout/vList2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tr-TR"/>
        </a:p>
      </dgm:t>
    </dgm:pt>
    <dgm:pt modelId="{C39A72B1-8407-6C4C-B02F-76809DEC9E93}">
      <dgm:prSet/>
      <dgm:spPr>
        <a:ln w="50800"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tr-TR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Menu </a:t>
          </a:r>
          <a:r>
            <a:rPr lang="tr-TR" b="0" i="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components</a:t>
          </a:r>
          <a:r>
            <a:rPr lang="tr-TR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 </a:t>
          </a:r>
        </a:p>
      </dgm:t>
    </dgm:pt>
    <dgm:pt modelId="{C686AF0E-C3CC-A243-B820-3DA2F8777250}" type="parTrans" cxnId="{A35C0F57-F92F-6C4B-8F19-AFCCF415E5A5}">
      <dgm:prSet/>
      <dgm:spPr/>
      <dgm:t>
        <a:bodyPr/>
        <a:lstStyle/>
        <a:p>
          <a:endParaRPr lang="tr-TR"/>
        </a:p>
      </dgm:t>
    </dgm:pt>
    <dgm:pt modelId="{7FF7D771-A9C4-E640-AA97-9C752B5DAEBC}" type="sibTrans" cxnId="{A35C0F57-F92F-6C4B-8F19-AFCCF415E5A5}">
      <dgm:prSet/>
      <dgm:spPr/>
      <dgm:t>
        <a:bodyPr/>
        <a:lstStyle/>
        <a:p>
          <a:endParaRPr lang="tr-TR"/>
        </a:p>
      </dgm:t>
    </dgm:pt>
    <dgm:pt modelId="{42B5F4B1-307D-D646-B1C5-5F5185406D2C}">
      <dgm:prSet/>
      <dgm:spPr>
        <a:ln w="50800"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tr-TR" b="0" i="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Large</a:t>
          </a:r>
          <a:r>
            <a:rPr lang="tr-TR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 </a:t>
          </a:r>
          <a:r>
            <a:rPr lang="tr-TR" b="0" i="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quantities</a:t>
          </a:r>
          <a:r>
            <a:rPr lang="tr-TR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 </a:t>
          </a:r>
        </a:p>
      </dgm:t>
    </dgm:pt>
    <dgm:pt modelId="{2ACF372A-C7B3-0846-BA43-55E3D7D1119A}" type="parTrans" cxnId="{6667634D-3A82-6D4F-A10A-EAA9E9788807}">
      <dgm:prSet/>
      <dgm:spPr/>
      <dgm:t>
        <a:bodyPr/>
        <a:lstStyle/>
        <a:p>
          <a:endParaRPr lang="tr-TR"/>
        </a:p>
      </dgm:t>
    </dgm:pt>
    <dgm:pt modelId="{620D60E3-5E12-9747-BC7E-2932110F6518}" type="sibTrans" cxnId="{6667634D-3A82-6D4F-A10A-EAA9E9788807}">
      <dgm:prSet/>
      <dgm:spPr/>
      <dgm:t>
        <a:bodyPr/>
        <a:lstStyle/>
        <a:p>
          <a:endParaRPr lang="tr-TR"/>
        </a:p>
      </dgm:t>
    </dgm:pt>
    <dgm:pt modelId="{CA59E52D-DF40-EA45-933D-C8A06B6C5FD2}">
      <dgm:prSet/>
      <dgm:spPr>
        <a:ln w="50800"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tr-TR" b="0" i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Standard portions</a:t>
          </a:r>
        </a:p>
      </dgm:t>
    </dgm:pt>
    <dgm:pt modelId="{D98525C4-4BE6-F448-B825-365C57B69A73}" type="parTrans" cxnId="{02C51195-7AB2-714B-9AF2-BAD7ECDC10EA}">
      <dgm:prSet/>
      <dgm:spPr/>
      <dgm:t>
        <a:bodyPr/>
        <a:lstStyle/>
        <a:p>
          <a:endParaRPr lang="tr-TR"/>
        </a:p>
      </dgm:t>
    </dgm:pt>
    <dgm:pt modelId="{4C5BA57B-6A40-F04C-A094-EBE088D0E340}" type="sibTrans" cxnId="{02C51195-7AB2-714B-9AF2-BAD7ECDC10EA}">
      <dgm:prSet/>
      <dgm:spPr/>
      <dgm:t>
        <a:bodyPr/>
        <a:lstStyle/>
        <a:p>
          <a:endParaRPr lang="tr-TR"/>
        </a:p>
      </dgm:t>
    </dgm:pt>
    <dgm:pt modelId="{2F9D43FD-C533-F541-B6F0-171801A10584}" type="pres">
      <dgm:prSet presAssocID="{C69CEA4D-20FA-0349-ADB6-F897FF21DE82}" presName="linear" presStyleCnt="0">
        <dgm:presLayoutVars>
          <dgm:animLvl val="lvl"/>
          <dgm:resizeHandles val="exact"/>
        </dgm:presLayoutVars>
      </dgm:prSet>
      <dgm:spPr/>
    </dgm:pt>
    <dgm:pt modelId="{803A76FD-BC62-CC41-805E-EECB9F3E2EC3}" type="pres">
      <dgm:prSet presAssocID="{C39A72B1-8407-6C4C-B02F-76809DEC9E93}" presName="parentText" presStyleLbl="node1" presStyleIdx="0" presStyleCnt="3" custLinFactNeighborX="-5087" custLinFactNeighborY="76780">
        <dgm:presLayoutVars>
          <dgm:chMax val="0"/>
          <dgm:bulletEnabled val="1"/>
        </dgm:presLayoutVars>
      </dgm:prSet>
      <dgm:spPr/>
    </dgm:pt>
    <dgm:pt modelId="{7A3FE609-19B2-9444-94A8-575E70940F5A}" type="pres">
      <dgm:prSet presAssocID="{7FF7D771-A9C4-E640-AA97-9C752B5DAEBC}" presName="spacer" presStyleCnt="0"/>
      <dgm:spPr/>
    </dgm:pt>
    <dgm:pt modelId="{A9C00FDB-6B98-4C4D-8A0F-FF94A3F65644}" type="pres">
      <dgm:prSet presAssocID="{42B5F4B1-307D-D646-B1C5-5F5185406D2C}" presName="parentText" presStyleLbl="node1" presStyleIdx="1" presStyleCnt="3" custLinFactNeighborY="37530">
        <dgm:presLayoutVars>
          <dgm:chMax val="0"/>
          <dgm:bulletEnabled val="1"/>
        </dgm:presLayoutVars>
      </dgm:prSet>
      <dgm:spPr/>
    </dgm:pt>
    <dgm:pt modelId="{968F9E2B-47BE-C04C-A815-BA6F5B1BC5D5}" type="pres">
      <dgm:prSet presAssocID="{620D60E3-5E12-9747-BC7E-2932110F6518}" presName="spacer" presStyleCnt="0"/>
      <dgm:spPr/>
    </dgm:pt>
    <dgm:pt modelId="{A021F391-83CB-0E4C-8050-64ECF4DB9A98}" type="pres">
      <dgm:prSet presAssocID="{CA59E52D-DF40-EA45-933D-C8A06B6C5FD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6B98525-74BA-4C4E-89C6-6CEDC2958AFC}" type="presOf" srcId="{42B5F4B1-307D-D646-B1C5-5F5185406D2C}" destId="{A9C00FDB-6B98-4C4D-8A0F-FF94A3F65644}" srcOrd="0" destOrd="0" presId="urn:microsoft.com/office/officeart/2005/8/layout/vList2"/>
    <dgm:cxn modelId="{9F635C3B-2D22-6944-A95C-170C4547C0CF}" type="presOf" srcId="{C39A72B1-8407-6C4C-B02F-76809DEC9E93}" destId="{803A76FD-BC62-CC41-805E-EECB9F3E2EC3}" srcOrd="0" destOrd="0" presId="urn:microsoft.com/office/officeart/2005/8/layout/vList2"/>
    <dgm:cxn modelId="{6667634D-3A82-6D4F-A10A-EAA9E9788807}" srcId="{C69CEA4D-20FA-0349-ADB6-F897FF21DE82}" destId="{42B5F4B1-307D-D646-B1C5-5F5185406D2C}" srcOrd="1" destOrd="0" parTransId="{2ACF372A-C7B3-0846-BA43-55E3D7D1119A}" sibTransId="{620D60E3-5E12-9747-BC7E-2932110F6518}"/>
    <dgm:cxn modelId="{A35C0F57-F92F-6C4B-8F19-AFCCF415E5A5}" srcId="{C69CEA4D-20FA-0349-ADB6-F897FF21DE82}" destId="{C39A72B1-8407-6C4C-B02F-76809DEC9E93}" srcOrd="0" destOrd="0" parTransId="{C686AF0E-C3CC-A243-B820-3DA2F8777250}" sibTransId="{7FF7D771-A9C4-E640-AA97-9C752B5DAEBC}"/>
    <dgm:cxn modelId="{B1BD1387-439C-8F48-90A8-4EF511C9171A}" type="presOf" srcId="{C69CEA4D-20FA-0349-ADB6-F897FF21DE82}" destId="{2F9D43FD-C533-F541-B6F0-171801A10584}" srcOrd="0" destOrd="0" presId="urn:microsoft.com/office/officeart/2005/8/layout/vList2"/>
    <dgm:cxn modelId="{2409E989-4922-B74C-869F-018DFAE2A2CB}" type="presOf" srcId="{CA59E52D-DF40-EA45-933D-C8A06B6C5FD2}" destId="{A021F391-83CB-0E4C-8050-64ECF4DB9A98}" srcOrd="0" destOrd="0" presId="urn:microsoft.com/office/officeart/2005/8/layout/vList2"/>
    <dgm:cxn modelId="{02C51195-7AB2-714B-9AF2-BAD7ECDC10EA}" srcId="{C69CEA4D-20FA-0349-ADB6-F897FF21DE82}" destId="{CA59E52D-DF40-EA45-933D-C8A06B6C5FD2}" srcOrd="2" destOrd="0" parTransId="{D98525C4-4BE6-F448-B825-365C57B69A73}" sibTransId="{4C5BA57B-6A40-F04C-A094-EBE088D0E340}"/>
    <dgm:cxn modelId="{27D8F2FA-7838-2C48-9EB0-10C8B38652BA}" type="presParOf" srcId="{2F9D43FD-C533-F541-B6F0-171801A10584}" destId="{803A76FD-BC62-CC41-805E-EECB9F3E2EC3}" srcOrd="0" destOrd="0" presId="urn:microsoft.com/office/officeart/2005/8/layout/vList2"/>
    <dgm:cxn modelId="{ECC9878B-81AC-E04B-90CC-6AEB04E448D8}" type="presParOf" srcId="{2F9D43FD-C533-F541-B6F0-171801A10584}" destId="{7A3FE609-19B2-9444-94A8-575E70940F5A}" srcOrd="1" destOrd="0" presId="urn:microsoft.com/office/officeart/2005/8/layout/vList2"/>
    <dgm:cxn modelId="{51F8AC82-6402-8645-8F44-FD58B6E6F9EC}" type="presParOf" srcId="{2F9D43FD-C533-F541-B6F0-171801A10584}" destId="{A9C00FDB-6B98-4C4D-8A0F-FF94A3F65644}" srcOrd="2" destOrd="0" presId="urn:microsoft.com/office/officeart/2005/8/layout/vList2"/>
    <dgm:cxn modelId="{0187B0B0-AEE6-4D4E-B00A-5B677429480B}" type="presParOf" srcId="{2F9D43FD-C533-F541-B6F0-171801A10584}" destId="{968F9E2B-47BE-C04C-A815-BA6F5B1BC5D5}" srcOrd="3" destOrd="0" presId="urn:microsoft.com/office/officeart/2005/8/layout/vList2"/>
    <dgm:cxn modelId="{A5D2AAB5-CD4B-8642-A126-B790775D45AC}" type="presParOf" srcId="{2F9D43FD-C533-F541-B6F0-171801A10584}" destId="{A021F391-83CB-0E4C-8050-64ECF4DB9A98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49EAB1-089E-CD49-9EB6-4224798198A1}" type="doc">
      <dgm:prSet loTypeId="urn:microsoft.com/office/officeart/2005/8/layout/default" loCatId="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tr-TR"/>
        </a:p>
      </dgm:t>
    </dgm:pt>
    <dgm:pt modelId="{9CFDC435-9CD0-9644-AF06-DB0E11E2816C}">
      <dgm:prSet phldrT="[Metin]"/>
      <dgm:spPr>
        <a:ln>
          <a:solidFill>
            <a:srgbClr val="E30075"/>
          </a:solidFill>
          <a:extLst>
            <a:ext uri="{C807C97D-BFC1-408E-A445-0C87EB9F89A2}">
              <ask:lineSketchStyleProps xmlns:ask="http://schemas.microsoft.com/office/drawing/2018/sketchyshapes">
                <ask:type>
                  <ask:lineSketchCurved/>
                </ask:type>
              </ask:lineSketchStyleProps>
            </a:ext>
          </a:extLst>
        </a:ln>
      </dgm:spPr>
      <dgm:t>
        <a:bodyPr/>
        <a:lstStyle/>
        <a:p>
          <a:pPr>
            <a:buNone/>
          </a:pPr>
          <a:r>
            <a:rPr lang="tr-TR" i="1" dirty="0" err="1">
              <a:effectLst/>
              <a:latin typeface="AvenirNextCondensed" panose="020B0506020202020204" pitchFamily="34" charset="0"/>
            </a:rPr>
            <a:t>Public</a:t>
          </a:r>
          <a:r>
            <a:rPr lang="tr-TR" i="1" dirty="0">
              <a:effectLst/>
              <a:latin typeface="AvenirNextCondensed" panose="020B0506020202020204" pitchFamily="34" charset="0"/>
            </a:rPr>
            <a:t> </a:t>
          </a:r>
          <a:r>
            <a:rPr lang="tr-TR" i="1" dirty="0" err="1">
              <a:effectLst/>
              <a:latin typeface="AvenirNextCondensed" panose="020B0506020202020204" pitchFamily="34" charset="0"/>
            </a:rPr>
            <a:t>health</a:t>
          </a:r>
          <a:r>
            <a:rPr lang="tr-TR" i="1" dirty="0">
              <a:effectLst/>
              <a:latin typeface="AvenirNextCondensed" panose="020B0506020202020204" pitchFamily="34" charset="0"/>
            </a:rPr>
            <a:t> </a:t>
          </a:r>
          <a:r>
            <a:rPr lang="tr-TR" i="1" dirty="0" err="1">
              <a:effectLst/>
              <a:latin typeface="AvenirNextCondensed" panose="020B0506020202020204" pitchFamily="34" charset="0"/>
            </a:rPr>
            <a:t>intervention</a:t>
          </a:r>
          <a:endParaRPr lang="tr-TR" dirty="0"/>
        </a:p>
      </dgm:t>
    </dgm:pt>
    <dgm:pt modelId="{93B1A905-48FC-E447-9CF8-4CE4BAFFEDCC}" type="parTrans" cxnId="{737BDA1A-B405-374E-B9D7-B086B50354BB}">
      <dgm:prSet/>
      <dgm:spPr/>
      <dgm:t>
        <a:bodyPr/>
        <a:lstStyle/>
        <a:p>
          <a:endParaRPr lang="tr-TR"/>
        </a:p>
      </dgm:t>
    </dgm:pt>
    <dgm:pt modelId="{0ED1D8DF-7647-6E46-945D-0E60EBFCDA9A}" type="sibTrans" cxnId="{737BDA1A-B405-374E-B9D7-B086B50354BB}">
      <dgm:prSet/>
      <dgm:spPr/>
      <dgm:t>
        <a:bodyPr/>
        <a:lstStyle/>
        <a:p>
          <a:endParaRPr lang="tr-TR"/>
        </a:p>
      </dgm:t>
    </dgm:pt>
    <dgm:pt modelId="{99637178-520F-D940-95BF-1050F374F90B}">
      <dgm:prSet phldrT="[Metin]"/>
      <dgm:spPr>
        <a:ln>
          <a:solidFill>
            <a:srgbClr val="E30075"/>
          </a:solidFill>
          <a:extLst>
            <a:ext uri="{C807C97D-BFC1-408E-A445-0C87EB9F89A2}">
              <ask:lineSketchStyleProps xmlns:ask="http://schemas.microsoft.com/office/drawing/2018/sketchyshapes">
                <ask:type>
                  <ask:lineSketchCurved/>
                </ask:type>
              </ask:lineSketchStyleProps>
            </a:ext>
          </a:extLst>
        </a:ln>
      </dgm:spPr>
      <dgm:t>
        <a:bodyPr/>
        <a:lstStyle/>
        <a:p>
          <a:pPr>
            <a:buNone/>
          </a:pPr>
          <a:r>
            <a:rPr lang="tr-TR" i="1" dirty="0">
              <a:effectLst/>
              <a:latin typeface="AvenirNextCondensed" panose="020B0506020202020204" pitchFamily="34" charset="0"/>
            </a:rPr>
            <a:t>Consumer </a:t>
          </a:r>
          <a:r>
            <a:rPr lang="tr-TR" i="1" dirty="0" err="1">
              <a:effectLst/>
              <a:latin typeface="AvenirNextCondensed" panose="020B0506020202020204" pitchFamily="34" charset="0"/>
            </a:rPr>
            <a:t>education</a:t>
          </a:r>
          <a:endParaRPr lang="tr-TR" dirty="0"/>
        </a:p>
      </dgm:t>
    </dgm:pt>
    <dgm:pt modelId="{A08FE0E5-B1E4-214F-A544-62D696EBB5CE}" type="parTrans" cxnId="{9BC0EC2C-1C84-9440-B6AF-CBDB738FDC66}">
      <dgm:prSet/>
      <dgm:spPr/>
      <dgm:t>
        <a:bodyPr/>
        <a:lstStyle/>
        <a:p>
          <a:endParaRPr lang="tr-TR"/>
        </a:p>
      </dgm:t>
    </dgm:pt>
    <dgm:pt modelId="{767CBA68-7E82-4245-99AD-74F61A115CB1}" type="sibTrans" cxnId="{9BC0EC2C-1C84-9440-B6AF-CBDB738FDC66}">
      <dgm:prSet/>
      <dgm:spPr/>
      <dgm:t>
        <a:bodyPr/>
        <a:lstStyle/>
        <a:p>
          <a:endParaRPr lang="tr-TR"/>
        </a:p>
      </dgm:t>
    </dgm:pt>
    <dgm:pt modelId="{A4C8AFF8-1F6F-924F-829E-755119B8306D}">
      <dgm:prSet phldrT="[Metin]"/>
      <dgm:spPr>
        <a:ln>
          <a:solidFill>
            <a:srgbClr val="E30075"/>
          </a:solidFill>
          <a:extLst>
            <a:ext uri="{C807C97D-BFC1-408E-A445-0C87EB9F89A2}">
              <ask:lineSketchStyleProps xmlns:ask="http://schemas.microsoft.com/office/drawing/2018/sketchyshapes">
                <ask:type>
                  <ask:lineSketchCurved/>
                </ask:type>
              </ask:lineSketchStyleProps>
            </a:ext>
          </a:extLst>
        </a:ln>
      </dgm:spPr>
      <dgm:t>
        <a:bodyPr/>
        <a:lstStyle/>
        <a:p>
          <a:pPr>
            <a:buNone/>
          </a:pPr>
          <a:r>
            <a:rPr lang="tr-TR" i="1" dirty="0" err="1">
              <a:effectLst/>
              <a:latin typeface="AvenirNextCondensed" panose="020B0506020202020204" pitchFamily="34" charset="0"/>
            </a:rPr>
            <a:t>Behaviour</a:t>
          </a:r>
          <a:r>
            <a:rPr lang="tr-TR" i="1" dirty="0">
              <a:effectLst/>
              <a:latin typeface="AvenirNextCondensed" panose="020B0506020202020204" pitchFamily="34" charset="0"/>
            </a:rPr>
            <a:t> </a:t>
          </a:r>
          <a:r>
            <a:rPr lang="tr-TR" i="1" dirty="0" err="1">
              <a:effectLst/>
              <a:latin typeface="AvenirNextCondensed" panose="020B0506020202020204" pitchFamily="34" charset="0"/>
            </a:rPr>
            <a:t>change</a:t>
          </a:r>
          <a:endParaRPr lang="tr-TR" dirty="0"/>
        </a:p>
      </dgm:t>
    </dgm:pt>
    <dgm:pt modelId="{91943C0B-C183-7E4D-BCC0-153134621C8B}" type="parTrans" cxnId="{8C4A0615-F2D3-FC48-A606-90B539E789FC}">
      <dgm:prSet/>
      <dgm:spPr/>
      <dgm:t>
        <a:bodyPr/>
        <a:lstStyle/>
        <a:p>
          <a:endParaRPr lang="tr-TR"/>
        </a:p>
      </dgm:t>
    </dgm:pt>
    <dgm:pt modelId="{ACBCE68F-B1F7-A84B-8E6E-10929441375B}" type="sibTrans" cxnId="{8C4A0615-F2D3-FC48-A606-90B539E789FC}">
      <dgm:prSet/>
      <dgm:spPr/>
      <dgm:t>
        <a:bodyPr/>
        <a:lstStyle/>
        <a:p>
          <a:endParaRPr lang="tr-TR"/>
        </a:p>
      </dgm:t>
    </dgm:pt>
    <dgm:pt modelId="{C634A1C1-88DA-7B46-B511-71665F0EC5DB}" type="pres">
      <dgm:prSet presAssocID="{0B49EAB1-089E-CD49-9EB6-4224798198A1}" presName="diagram" presStyleCnt="0">
        <dgm:presLayoutVars>
          <dgm:dir/>
          <dgm:resizeHandles val="exact"/>
        </dgm:presLayoutVars>
      </dgm:prSet>
      <dgm:spPr/>
    </dgm:pt>
    <dgm:pt modelId="{2819C839-DA96-8B4B-B6DB-CE0881432B40}" type="pres">
      <dgm:prSet presAssocID="{9CFDC435-9CD0-9644-AF06-DB0E11E2816C}" presName="node" presStyleLbl="node1" presStyleIdx="0" presStyleCnt="3" custLinFactNeighborY="21330">
        <dgm:presLayoutVars>
          <dgm:bulletEnabled val="1"/>
        </dgm:presLayoutVars>
      </dgm:prSet>
      <dgm:spPr>
        <a:prstGeom prst="roundRect">
          <a:avLst/>
        </a:prstGeom>
      </dgm:spPr>
    </dgm:pt>
    <dgm:pt modelId="{31BB3744-743F-B646-997F-F7CC92A9625B}" type="pres">
      <dgm:prSet presAssocID="{0ED1D8DF-7647-6E46-945D-0E60EBFCDA9A}" presName="sibTrans" presStyleCnt="0"/>
      <dgm:spPr/>
    </dgm:pt>
    <dgm:pt modelId="{BDB018C1-0774-DC45-B703-6B1DB8CCA4C4}" type="pres">
      <dgm:prSet presAssocID="{99637178-520F-D940-95BF-1050F374F90B}" presName="node" presStyleLbl="node1" presStyleIdx="1" presStyleCnt="3" custLinFactNeighborY="21330">
        <dgm:presLayoutVars>
          <dgm:bulletEnabled val="1"/>
        </dgm:presLayoutVars>
      </dgm:prSet>
      <dgm:spPr>
        <a:prstGeom prst="roundRect">
          <a:avLst/>
        </a:prstGeom>
      </dgm:spPr>
    </dgm:pt>
    <dgm:pt modelId="{ACA6E2A5-DEFE-6249-82F6-28E28DC0CFA5}" type="pres">
      <dgm:prSet presAssocID="{767CBA68-7E82-4245-99AD-74F61A115CB1}" presName="sibTrans" presStyleCnt="0"/>
      <dgm:spPr/>
    </dgm:pt>
    <dgm:pt modelId="{C87A0755-65E0-FB4D-AB35-5965FA360746}" type="pres">
      <dgm:prSet presAssocID="{A4C8AFF8-1F6F-924F-829E-755119B8306D}" presName="node" presStyleLbl="node1" presStyleIdx="2" presStyleCnt="3" custLinFactNeighborY="2133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5E21B06-8132-D149-A3D4-A1C1AB54FA78}" type="presOf" srcId="{9CFDC435-9CD0-9644-AF06-DB0E11E2816C}" destId="{2819C839-DA96-8B4B-B6DB-CE0881432B40}" srcOrd="0" destOrd="0" presId="urn:microsoft.com/office/officeart/2005/8/layout/default"/>
    <dgm:cxn modelId="{8C4A0615-F2D3-FC48-A606-90B539E789FC}" srcId="{0B49EAB1-089E-CD49-9EB6-4224798198A1}" destId="{A4C8AFF8-1F6F-924F-829E-755119B8306D}" srcOrd="2" destOrd="0" parTransId="{91943C0B-C183-7E4D-BCC0-153134621C8B}" sibTransId="{ACBCE68F-B1F7-A84B-8E6E-10929441375B}"/>
    <dgm:cxn modelId="{737BDA1A-B405-374E-B9D7-B086B50354BB}" srcId="{0B49EAB1-089E-CD49-9EB6-4224798198A1}" destId="{9CFDC435-9CD0-9644-AF06-DB0E11E2816C}" srcOrd="0" destOrd="0" parTransId="{93B1A905-48FC-E447-9CF8-4CE4BAFFEDCC}" sibTransId="{0ED1D8DF-7647-6E46-945D-0E60EBFCDA9A}"/>
    <dgm:cxn modelId="{9BC0EC2C-1C84-9440-B6AF-CBDB738FDC66}" srcId="{0B49EAB1-089E-CD49-9EB6-4224798198A1}" destId="{99637178-520F-D940-95BF-1050F374F90B}" srcOrd="1" destOrd="0" parTransId="{A08FE0E5-B1E4-214F-A544-62D696EBB5CE}" sibTransId="{767CBA68-7E82-4245-99AD-74F61A115CB1}"/>
    <dgm:cxn modelId="{C8BE9A4E-3F74-5644-B393-BCA4F489CAE6}" type="presOf" srcId="{0B49EAB1-089E-CD49-9EB6-4224798198A1}" destId="{C634A1C1-88DA-7B46-B511-71665F0EC5DB}" srcOrd="0" destOrd="0" presId="urn:microsoft.com/office/officeart/2005/8/layout/default"/>
    <dgm:cxn modelId="{A7F6A357-67EE-864D-9181-70A0FC3F4FDC}" type="presOf" srcId="{A4C8AFF8-1F6F-924F-829E-755119B8306D}" destId="{C87A0755-65E0-FB4D-AB35-5965FA360746}" srcOrd="0" destOrd="0" presId="urn:microsoft.com/office/officeart/2005/8/layout/default"/>
    <dgm:cxn modelId="{5BD141C8-FE6F-3C41-B2CD-A5572F77FFC6}" type="presOf" srcId="{99637178-520F-D940-95BF-1050F374F90B}" destId="{BDB018C1-0774-DC45-B703-6B1DB8CCA4C4}" srcOrd="0" destOrd="0" presId="urn:microsoft.com/office/officeart/2005/8/layout/default"/>
    <dgm:cxn modelId="{5AC5D425-E0F9-2E40-9056-A983686779E3}" type="presParOf" srcId="{C634A1C1-88DA-7B46-B511-71665F0EC5DB}" destId="{2819C839-DA96-8B4B-B6DB-CE0881432B40}" srcOrd="0" destOrd="0" presId="urn:microsoft.com/office/officeart/2005/8/layout/default"/>
    <dgm:cxn modelId="{BDD5B233-848C-6E4E-B177-FD64AD841762}" type="presParOf" srcId="{C634A1C1-88DA-7B46-B511-71665F0EC5DB}" destId="{31BB3744-743F-B646-997F-F7CC92A9625B}" srcOrd="1" destOrd="0" presId="urn:microsoft.com/office/officeart/2005/8/layout/default"/>
    <dgm:cxn modelId="{F16B6E13-4281-1247-9F1D-5980C9F2D9E4}" type="presParOf" srcId="{C634A1C1-88DA-7B46-B511-71665F0EC5DB}" destId="{BDB018C1-0774-DC45-B703-6B1DB8CCA4C4}" srcOrd="2" destOrd="0" presId="urn:microsoft.com/office/officeart/2005/8/layout/default"/>
    <dgm:cxn modelId="{C840030D-9030-9846-B7B5-5D4C55FE1116}" type="presParOf" srcId="{C634A1C1-88DA-7B46-B511-71665F0EC5DB}" destId="{ACA6E2A5-DEFE-6249-82F6-28E28DC0CFA5}" srcOrd="3" destOrd="0" presId="urn:microsoft.com/office/officeart/2005/8/layout/default"/>
    <dgm:cxn modelId="{483C1716-B6DF-0741-9E7B-C6392B60AB81}" type="presParOf" srcId="{C634A1C1-88DA-7B46-B511-71665F0EC5DB}" destId="{C87A0755-65E0-FB4D-AB35-5965FA36074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351EC3-2E1B-874F-9692-23D84801EA8C}" type="doc">
      <dgm:prSet loTypeId="urn:microsoft.com/office/officeart/2005/8/layout/balance1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tr-TR"/>
        </a:p>
      </dgm:t>
    </dgm:pt>
    <dgm:pt modelId="{BAF7C5AA-6472-9D44-B152-12B4CFB33ED3}">
      <dgm:prSet phldrT="[Metin]" phldr="1"/>
      <dgm:spPr/>
      <dgm:t>
        <a:bodyPr/>
        <a:lstStyle/>
        <a:p>
          <a:endParaRPr lang="tr-TR" dirty="0">
            <a:solidFill>
              <a:schemeClr val="dk1">
                <a:hueOff val="0"/>
                <a:satOff val="0"/>
                <a:lumOff val="0"/>
                <a:alpha val="0"/>
              </a:schemeClr>
            </a:solidFill>
          </a:endParaRPr>
        </a:p>
      </dgm:t>
    </dgm:pt>
    <dgm:pt modelId="{E93DA3B8-0BE5-FD4D-A2EE-76F61689CB6F}" type="parTrans" cxnId="{09EB48B8-9A6F-2143-B6D0-9E979E15D1C9}">
      <dgm:prSet/>
      <dgm:spPr/>
      <dgm:t>
        <a:bodyPr/>
        <a:lstStyle/>
        <a:p>
          <a:endParaRPr lang="tr-TR"/>
        </a:p>
      </dgm:t>
    </dgm:pt>
    <dgm:pt modelId="{DD307F72-118E-044A-ACA9-564D4CF68C9B}" type="sibTrans" cxnId="{09EB48B8-9A6F-2143-B6D0-9E979E15D1C9}">
      <dgm:prSet/>
      <dgm:spPr/>
      <dgm:t>
        <a:bodyPr/>
        <a:lstStyle/>
        <a:p>
          <a:endParaRPr lang="tr-TR"/>
        </a:p>
      </dgm:t>
    </dgm:pt>
    <dgm:pt modelId="{C81E0446-5141-454D-937A-D0B208A2EA01}">
      <dgm:prSet phldrT="[Metin]" phldr="1"/>
      <dgm:spPr/>
      <dgm:t>
        <a:bodyPr/>
        <a:lstStyle/>
        <a:p>
          <a:endParaRPr lang="tr-TR" dirty="0">
            <a:solidFill>
              <a:schemeClr val="lt1">
                <a:alpha val="0"/>
              </a:schemeClr>
            </a:solidFill>
          </a:endParaRPr>
        </a:p>
      </dgm:t>
    </dgm:pt>
    <dgm:pt modelId="{DBC6295E-8477-8D47-A2D8-6B2C5F5DBC07}" type="parTrans" cxnId="{6FDC5173-E813-EC45-AA39-C77AF38C63B0}">
      <dgm:prSet/>
      <dgm:spPr/>
      <dgm:t>
        <a:bodyPr/>
        <a:lstStyle/>
        <a:p>
          <a:endParaRPr lang="tr-TR"/>
        </a:p>
      </dgm:t>
    </dgm:pt>
    <dgm:pt modelId="{BEA65BFF-9668-8D40-868B-9707E0661897}" type="sibTrans" cxnId="{6FDC5173-E813-EC45-AA39-C77AF38C63B0}">
      <dgm:prSet/>
      <dgm:spPr/>
      <dgm:t>
        <a:bodyPr/>
        <a:lstStyle/>
        <a:p>
          <a:endParaRPr lang="tr-TR"/>
        </a:p>
      </dgm:t>
    </dgm:pt>
    <dgm:pt modelId="{74CC3813-9222-D746-97EA-394B0EA4AFA5}">
      <dgm:prSet phldrT="[Metin]" phldr="1"/>
      <dgm:spPr/>
      <dgm:t>
        <a:bodyPr/>
        <a:lstStyle/>
        <a:p>
          <a:endParaRPr lang="tr-TR" dirty="0">
            <a:solidFill>
              <a:schemeClr val="lt1">
                <a:alpha val="0"/>
              </a:schemeClr>
            </a:solidFill>
          </a:endParaRPr>
        </a:p>
      </dgm:t>
    </dgm:pt>
    <dgm:pt modelId="{BDDB7D25-34E4-B348-9FF7-593F58441AB7}" type="parTrans" cxnId="{FF4C3D8D-28CF-3842-9BD8-614FEEA3223C}">
      <dgm:prSet/>
      <dgm:spPr/>
      <dgm:t>
        <a:bodyPr/>
        <a:lstStyle/>
        <a:p>
          <a:endParaRPr lang="tr-TR"/>
        </a:p>
      </dgm:t>
    </dgm:pt>
    <dgm:pt modelId="{BEA7FB80-8A4F-154B-BE42-EF173A4B3797}" type="sibTrans" cxnId="{FF4C3D8D-28CF-3842-9BD8-614FEEA3223C}">
      <dgm:prSet/>
      <dgm:spPr/>
      <dgm:t>
        <a:bodyPr/>
        <a:lstStyle/>
        <a:p>
          <a:endParaRPr lang="tr-TR"/>
        </a:p>
      </dgm:t>
    </dgm:pt>
    <dgm:pt modelId="{7DECAD86-5188-134D-8481-68B1BD50FC12}">
      <dgm:prSet phldrT="[Metin]" phldr="1"/>
      <dgm:spPr/>
      <dgm:t>
        <a:bodyPr/>
        <a:lstStyle/>
        <a:p>
          <a:endParaRPr lang="tr-TR">
            <a:solidFill>
              <a:schemeClr val="dk1">
                <a:hueOff val="0"/>
                <a:satOff val="0"/>
                <a:lumOff val="0"/>
                <a:alpha val="0"/>
              </a:schemeClr>
            </a:solidFill>
          </a:endParaRPr>
        </a:p>
      </dgm:t>
    </dgm:pt>
    <dgm:pt modelId="{29CDD52A-B0D1-0C46-9EF9-A2594E79F1FC}" type="parTrans" cxnId="{F9AB63C2-83AF-6E45-BC4F-09BF9956F4AF}">
      <dgm:prSet/>
      <dgm:spPr/>
      <dgm:t>
        <a:bodyPr/>
        <a:lstStyle/>
        <a:p>
          <a:endParaRPr lang="tr-TR"/>
        </a:p>
      </dgm:t>
    </dgm:pt>
    <dgm:pt modelId="{53C8C8F6-C930-294D-B793-BA168FC5A23A}" type="sibTrans" cxnId="{F9AB63C2-83AF-6E45-BC4F-09BF9956F4AF}">
      <dgm:prSet/>
      <dgm:spPr/>
      <dgm:t>
        <a:bodyPr/>
        <a:lstStyle/>
        <a:p>
          <a:endParaRPr lang="tr-TR"/>
        </a:p>
      </dgm:t>
    </dgm:pt>
    <dgm:pt modelId="{2ED1959B-63FE-864B-8ADC-EA27372487B9}">
      <dgm:prSet phldrT="[Metin]" phldr="1"/>
      <dgm:spPr/>
      <dgm:t>
        <a:bodyPr/>
        <a:lstStyle/>
        <a:p>
          <a:endParaRPr lang="tr-TR" dirty="0">
            <a:solidFill>
              <a:schemeClr val="lt1">
                <a:alpha val="0"/>
              </a:schemeClr>
            </a:solidFill>
          </a:endParaRPr>
        </a:p>
      </dgm:t>
    </dgm:pt>
    <dgm:pt modelId="{FC6AD104-193D-054F-A9B8-DE31959ABADF}" type="parTrans" cxnId="{11A47E3D-EE16-C84A-8296-FE566D6E76F3}">
      <dgm:prSet/>
      <dgm:spPr/>
      <dgm:t>
        <a:bodyPr/>
        <a:lstStyle/>
        <a:p>
          <a:endParaRPr lang="tr-TR"/>
        </a:p>
      </dgm:t>
    </dgm:pt>
    <dgm:pt modelId="{AD341003-1017-2149-98D8-8DCA277A03C2}" type="sibTrans" cxnId="{11A47E3D-EE16-C84A-8296-FE566D6E76F3}">
      <dgm:prSet/>
      <dgm:spPr/>
      <dgm:t>
        <a:bodyPr/>
        <a:lstStyle/>
        <a:p>
          <a:endParaRPr lang="tr-TR"/>
        </a:p>
      </dgm:t>
    </dgm:pt>
    <dgm:pt modelId="{CA1330F0-2562-C64A-BC79-8680903D71FB}">
      <dgm:prSet phldrT="[Metin]" phldr="1"/>
      <dgm:spPr/>
      <dgm:t>
        <a:bodyPr/>
        <a:lstStyle/>
        <a:p>
          <a:endParaRPr lang="tr-TR" dirty="0">
            <a:solidFill>
              <a:schemeClr val="lt1">
                <a:alpha val="0"/>
              </a:schemeClr>
            </a:solidFill>
          </a:endParaRPr>
        </a:p>
      </dgm:t>
    </dgm:pt>
    <dgm:pt modelId="{07BB5A1C-CDF6-6740-B5D5-ACB0027F937B}" type="parTrans" cxnId="{F630BFCC-8E5E-B141-976D-560F5978421E}">
      <dgm:prSet/>
      <dgm:spPr/>
      <dgm:t>
        <a:bodyPr/>
        <a:lstStyle/>
        <a:p>
          <a:endParaRPr lang="tr-TR"/>
        </a:p>
      </dgm:t>
    </dgm:pt>
    <dgm:pt modelId="{9C361FFB-7B6D-664C-93CB-95D71741E73C}" type="sibTrans" cxnId="{F630BFCC-8E5E-B141-976D-560F5978421E}">
      <dgm:prSet/>
      <dgm:spPr/>
      <dgm:t>
        <a:bodyPr/>
        <a:lstStyle/>
        <a:p>
          <a:endParaRPr lang="tr-TR"/>
        </a:p>
      </dgm:t>
    </dgm:pt>
    <dgm:pt modelId="{45CE7601-E6B5-104B-95E6-EAD6E7B7FA69}">
      <dgm:prSet phldrT="[Metin]" phldr="1"/>
      <dgm:spPr/>
      <dgm:t>
        <a:bodyPr/>
        <a:lstStyle/>
        <a:p>
          <a:endParaRPr lang="tr-TR" dirty="0">
            <a:solidFill>
              <a:schemeClr val="lt1">
                <a:alpha val="0"/>
              </a:schemeClr>
            </a:solidFill>
          </a:endParaRPr>
        </a:p>
      </dgm:t>
    </dgm:pt>
    <dgm:pt modelId="{08B0F8A2-0D46-AF46-9AA9-59508498ECAB}" type="parTrans" cxnId="{23404C7F-6100-5843-821E-71AE27DB7CDD}">
      <dgm:prSet/>
      <dgm:spPr/>
      <dgm:t>
        <a:bodyPr/>
        <a:lstStyle/>
        <a:p>
          <a:endParaRPr lang="tr-TR"/>
        </a:p>
      </dgm:t>
    </dgm:pt>
    <dgm:pt modelId="{C5DBD3F5-D660-DA49-BBFC-41312BDB9E65}" type="sibTrans" cxnId="{23404C7F-6100-5843-821E-71AE27DB7CDD}">
      <dgm:prSet/>
      <dgm:spPr/>
      <dgm:t>
        <a:bodyPr/>
        <a:lstStyle/>
        <a:p>
          <a:endParaRPr lang="tr-TR"/>
        </a:p>
      </dgm:t>
    </dgm:pt>
    <dgm:pt modelId="{54E418D2-184E-7A4A-9F45-83B71335DFA9}" type="pres">
      <dgm:prSet presAssocID="{F5351EC3-2E1B-874F-9692-23D84801EA8C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A936AB4-C5AB-D249-8CB7-02BBE37AF4F2}" type="pres">
      <dgm:prSet presAssocID="{F5351EC3-2E1B-874F-9692-23D84801EA8C}" presName="dummyMaxCanvas" presStyleCnt="0"/>
      <dgm:spPr/>
    </dgm:pt>
    <dgm:pt modelId="{3948F051-A4C1-034E-A2B2-DFF9192CB3D2}" type="pres">
      <dgm:prSet presAssocID="{F5351EC3-2E1B-874F-9692-23D84801EA8C}" presName="parentComposite" presStyleCnt="0"/>
      <dgm:spPr/>
    </dgm:pt>
    <dgm:pt modelId="{EBD30DE9-D69A-BE4B-883E-B23CA8A398DA}" type="pres">
      <dgm:prSet presAssocID="{F5351EC3-2E1B-874F-9692-23D84801EA8C}" presName="parent1" presStyleLbl="alignAccFollowNode1" presStyleIdx="0" presStyleCnt="4">
        <dgm:presLayoutVars>
          <dgm:chMax val="4"/>
        </dgm:presLayoutVars>
      </dgm:prSet>
      <dgm:spPr/>
    </dgm:pt>
    <dgm:pt modelId="{10EEF4D3-FB74-B542-86E8-9CA14911380E}" type="pres">
      <dgm:prSet presAssocID="{F5351EC3-2E1B-874F-9692-23D84801EA8C}" presName="parent2" presStyleLbl="alignAccFollowNode1" presStyleIdx="1" presStyleCnt="4">
        <dgm:presLayoutVars>
          <dgm:chMax val="4"/>
        </dgm:presLayoutVars>
      </dgm:prSet>
      <dgm:spPr/>
    </dgm:pt>
    <dgm:pt modelId="{AFB7A5AC-63CB-9440-A513-619836A0CE1E}" type="pres">
      <dgm:prSet presAssocID="{F5351EC3-2E1B-874F-9692-23D84801EA8C}" presName="childrenComposite" presStyleCnt="0"/>
      <dgm:spPr/>
    </dgm:pt>
    <dgm:pt modelId="{FF5E1E5B-873C-C641-B9E3-29D7A14027A9}" type="pres">
      <dgm:prSet presAssocID="{F5351EC3-2E1B-874F-9692-23D84801EA8C}" presName="dummyMaxCanvas_ChildArea" presStyleCnt="0"/>
      <dgm:spPr/>
    </dgm:pt>
    <dgm:pt modelId="{B84152BB-79C0-0F45-9E3C-0F393DA3F9F5}" type="pres">
      <dgm:prSet presAssocID="{F5351EC3-2E1B-874F-9692-23D84801EA8C}" presName="fulcrum" presStyleLbl="alignAccFollowNode1" presStyleIdx="2" presStyleCnt="4"/>
      <dgm:spPr/>
    </dgm:pt>
    <dgm:pt modelId="{A092BB40-E80D-4746-AB2D-01B938A12627}" type="pres">
      <dgm:prSet presAssocID="{F5351EC3-2E1B-874F-9692-23D84801EA8C}" presName="balance_23" presStyleLbl="alignAccFollowNode1" presStyleIdx="3" presStyleCnt="4">
        <dgm:presLayoutVars>
          <dgm:bulletEnabled val="1"/>
        </dgm:presLayoutVars>
      </dgm:prSet>
      <dgm:spPr/>
    </dgm:pt>
    <dgm:pt modelId="{CB8A2DD7-CD0B-D940-A88D-AE50D53004A3}" type="pres">
      <dgm:prSet presAssocID="{F5351EC3-2E1B-874F-9692-23D84801EA8C}" presName="right_23_1" presStyleLbl="node1" presStyleIdx="0" presStyleCnt="5">
        <dgm:presLayoutVars>
          <dgm:bulletEnabled val="1"/>
        </dgm:presLayoutVars>
      </dgm:prSet>
      <dgm:spPr/>
    </dgm:pt>
    <dgm:pt modelId="{8EA6B1CE-FF05-9D45-B262-1068204E9214}" type="pres">
      <dgm:prSet presAssocID="{F5351EC3-2E1B-874F-9692-23D84801EA8C}" presName="right_23_2" presStyleLbl="node1" presStyleIdx="1" presStyleCnt="5">
        <dgm:presLayoutVars>
          <dgm:bulletEnabled val="1"/>
        </dgm:presLayoutVars>
      </dgm:prSet>
      <dgm:spPr/>
    </dgm:pt>
    <dgm:pt modelId="{7C519D40-6FEA-8E4B-8422-068676051E62}" type="pres">
      <dgm:prSet presAssocID="{F5351EC3-2E1B-874F-9692-23D84801EA8C}" presName="right_23_3" presStyleLbl="node1" presStyleIdx="2" presStyleCnt="5">
        <dgm:presLayoutVars>
          <dgm:bulletEnabled val="1"/>
        </dgm:presLayoutVars>
      </dgm:prSet>
      <dgm:spPr/>
    </dgm:pt>
    <dgm:pt modelId="{C1598E07-B55B-F041-A5CA-AC25843758A9}" type="pres">
      <dgm:prSet presAssocID="{F5351EC3-2E1B-874F-9692-23D84801EA8C}" presName="left_23_1" presStyleLbl="node1" presStyleIdx="3" presStyleCnt="5">
        <dgm:presLayoutVars>
          <dgm:bulletEnabled val="1"/>
        </dgm:presLayoutVars>
      </dgm:prSet>
      <dgm:spPr/>
    </dgm:pt>
    <dgm:pt modelId="{7B043B9E-F3A3-2B43-95C8-41C77B72BA5E}" type="pres">
      <dgm:prSet presAssocID="{F5351EC3-2E1B-874F-9692-23D84801EA8C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77BF801D-9244-954F-A515-38A5EDE8A0CA}" type="presOf" srcId="{7DECAD86-5188-134D-8481-68B1BD50FC12}" destId="{10EEF4D3-FB74-B542-86E8-9CA14911380E}" srcOrd="0" destOrd="0" presId="urn:microsoft.com/office/officeart/2005/8/layout/balance1"/>
    <dgm:cxn modelId="{48976A2D-88C0-A645-AEA8-28A72C0AFEB6}" type="presOf" srcId="{BAF7C5AA-6472-9D44-B152-12B4CFB33ED3}" destId="{EBD30DE9-D69A-BE4B-883E-B23CA8A398DA}" srcOrd="0" destOrd="0" presId="urn:microsoft.com/office/officeart/2005/8/layout/balance1"/>
    <dgm:cxn modelId="{11A47E3D-EE16-C84A-8296-FE566D6E76F3}" srcId="{7DECAD86-5188-134D-8481-68B1BD50FC12}" destId="{2ED1959B-63FE-864B-8ADC-EA27372487B9}" srcOrd="0" destOrd="0" parTransId="{FC6AD104-193D-054F-A9B8-DE31959ABADF}" sibTransId="{AD341003-1017-2149-98D8-8DCA277A03C2}"/>
    <dgm:cxn modelId="{EBF16A42-20DE-0B49-B88E-5CDB81A089C7}" type="presOf" srcId="{CA1330F0-2562-C64A-BC79-8680903D71FB}" destId="{8EA6B1CE-FF05-9D45-B262-1068204E9214}" srcOrd="0" destOrd="0" presId="urn:microsoft.com/office/officeart/2005/8/layout/balance1"/>
    <dgm:cxn modelId="{31959D45-0132-C84C-BFF9-4E01B4A3863C}" type="presOf" srcId="{C81E0446-5141-454D-937A-D0B208A2EA01}" destId="{C1598E07-B55B-F041-A5CA-AC25843758A9}" srcOrd="0" destOrd="0" presId="urn:microsoft.com/office/officeart/2005/8/layout/balance1"/>
    <dgm:cxn modelId="{6FDC5173-E813-EC45-AA39-C77AF38C63B0}" srcId="{BAF7C5AA-6472-9D44-B152-12B4CFB33ED3}" destId="{C81E0446-5141-454D-937A-D0B208A2EA01}" srcOrd="0" destOrd="0" parTransId="{DBC6295E-8477-8D47-A2D8-6B2C5F5DBC07}" sibTransId="{BEA65BFF-9668-8D40-868B-9707E0661897}"/>
    <dgm:cxn modelId="{23404C7F-6100-5843-821E-71AE27DB7CDD}" srcId="{7DECAD86-5188-134D-8481-68B1BD50FC12}" destId="{45CE7601-E6B5-104B-95E6-EAD6E7B7FA69}" srcOrd="2" destOrd="0" parTransId="{08B0F8A2-0D46-AF46-9AA9-59508498ECAB}" sibTransId="{C5DBD3F5-D660-DA49-BBFC-41312BDB9E65}"/>
    <dgm:cxn modelId="{FF4C3D8D-28CF-3842-9BD8-614FEEA3223C}" srcId="{BAF7C5AA-6472-9D44-B152-12B4CFB33ED3}" destId="{74CC3813-9222-D746-97EA-394B0EA4AFA5}" srcOrd="1" destOrd="0" parTransId="{BDDB7D25-34E4-B348-9FF7-593F58441AB7}" sibTransId="{BEA7FB80-8A4F-154B-BE42-EF173A4B3797}"/>
    <dgm:cxn modelId="{3B3E7A8D-9465-D44A-B9C5-56BCAC6C6BDC}" type="presOf" srcId="{F5351EC3-2E1B-874F-9692-23D84801EA8C}" destId="{54E418D2-184E-7A4A-9F45-83B71335DFA9}" srcOrd="0" destOrd="0" presId="urn:microsoft.com/office/officeart/2005/8/layout/balance1"/>
    <dgm:cxn modelId="{FF290D96-21C0-4140-A1FF-35E6CE88E379}" type="presOf" srcId="{45CE7601-E6B5-104B-95E6-EAD6E7B7FA69}" destId="{7C519D40-6FEA-8E4B-8422-068676051E62}" srcOrd="0" destOrd="0" presId="urn:microsoft.com/office/officeart/2005/8/layout/balance1"/>
    <dgm:cxn modelId="{E1963F97-593B-1F45-8586-C76509D2A0B6}" type="presOf" srcId="{2ED1959B-63FE-864B-8ADC-EA27372487B9}" destId="{CB8A2DD7-CD0B-D940-A88D-AE50D53004A3}" srcOrd="0" destOrd="0" presId="urn:microsoft.com/office/officeart/2005/8/layout/balance1"/>
    <dgm:cxn modelId="{09EB48B8-9A6F-2143-B6D0-9E979E15D1C9}" srcId="{F5351EC3-2E1B-874F-9692-23D84801EA8C}" destId="{BAF7C5AA-6472-9D44-B152-12B4CFB33ED3}" srcOrd="0" destOrd="0" parTransId="{E93DA3B8-0BE5-FD4D-A2EE-76F61689CB6F}" sibTransId="{DD307F72-118E-044A-ACA9-564D4CF68C9B}"/>
    <dgm:cxn modelId="{D6DCEABD-B94D-1B42-9964-4BDA15326D83}" type="presOf" srcId="{74CC3813-9222-D746-97EA-394B0EA4AFA5}" destId="{7B043B9E-F3A3-2B43-95C8-41C77B72BA5E}" srcOrd="0" destOrd="0" presId="urn:microsoft.com/office/officeart/2005/8/layout/balance1"/>
    <dgm:cxn modelId="{F9AB63C2-83AF-6E45-BC4F-09BF9956F4AF}" srcId="{F5351EC3-2E1B-874F-9692-23D84801EA8C}" destId="{7DECAD86-5188-134D-8481-68B1BD50FC12}" srcOrd="1" destOrd="0" parTransId="{29CDD52A-B0D1-0C46-9EF9-A2594E79F1FC}" sibTransId="{53C8C8F6-C930-294D-B793-BA168FC5A23A}"/>
    <dgm:cxn modelId="{F630BFCC-8E5E-B141-976D-560F5978421E}" srcId="{7DECAD86-5188-134D-8481-68B1BD50FC12}" destId="{CA1330F0-2562-C64A-BC79-8680903D71FB}" srcOrd="1" destOrd="0" parTransId="{07BB5A1C-CDF6-6740-B5D5-ACB0027F937B}" sibTransId="{9C361FFB-7B6D-664C-93CB-95D71741E73C}"/>
    <dgm:cxn modelId="{378486A5-FBCD-8344-83B7-C12EC0AE2E54}" type="presParOf" srcId="{54E418D2-184E-7A4A-9F45-83B71335DFA9}" destId="{5A936AB4-C5AB-D249-8CB7-02BBE37AF4F2}" srcOrd="0" destOrd="0" presId="urn:microsoft.com/office/officeart/2005/8/layout/balance1"/>
    <dgm:cxn modelId="{55470744-807D-294A-9937-14B928EF2C82}" type="presParOf" srcId="{54E418D2-184E-7A4A-9F45-83B71335DFA9}" destId="{3948F051-A4C1-034E-A2B2-DFF9192CB3D2}" srcOrd="1" destOrd="0" presId="urn:microsoft.com/office/officeart/2005/8/layout/balance1"/>
    <dgm:cxn modelId="{E8B0F3A6-6009-1248-B410-32C5DAC81CD8}" type="presParOf" srcId="{3948F051-A4C1-034E-A2B2-DFF9192CB3D2}" destId="{EBD30DE9-D69A-BE4B-883E-B23CA8A398DA}" srcOrd="0" destOrd="0" presId="urn:microsoft.com/office/officeart/2005/8/layout/balance1"/>
    <dgm:cxn modelId="{1A266005-8796-5145-9619-8F2F855294E2}" type="presParOf" srcId="{3948F051-A4C1-034E-A2B2-DFF9192CB3D2}" destId="{10EEF4D3-FB74-B542-86E8-9CA14911380E}" srcOrd="1" destOrd="0" presId="urn:microsoft.com/office/officeart/2005/8/layout/balance1"/>
    <dgm:cxn modelId="{636AA6E2-632C-1846-9CB6-DC3D56DF16E8}" type="presParOf" srcId="{54E418D2-184E-7A4A-9F45-83B71335DFA9}" destId="{AFB7A5AC-63CB-9440-A513-619836A0CE1E}" srcOrd="2" destOrd="0" presId="urn:microsoft.com/office/officeart/2005/8/layout/balance1"/>
    <dgm:cxn modelId="{FAA1EBBB-FE4E-2640-9237-199C2949D6B0}" type="presParOf" srcId="{AFB7A5AC-63CB-9440-A513-619836A0CE1E}" destId="{FF5E1E5B-873C-C641-B9E3-29D7A14027A9}" srcOrd="0" destOrd="0" presId="urn:microsoft.com/office/officeart/2005/8/layout/balance1"/>
    <dgm:cxn modelId="{24614B50-3D9A-9A46-ABE4-A97CAB148F72}" type="presParOf" srcId="{AFB7A5AC-63CB-9440-A513-619836A0CE1E}" destId="{B84152BB-79C0-0F45-9E3C-0F393DA3F9F5}" srcOrd="1" destOrd="0" presId="urn:microsoft.com/office/officeart/2005/8/layout/balance1"/>
    <dgm:cxn modelId="{98222784-CF34-234A-9202-BD5AAFF0C104}" type="presParOf" srcId="{AFB7A5AC-63CB-9440-A513-619836A0CE1E}" destId="{A092BB40-E80D-4746-AB2D-01B938A12627}" srcOrd="2" destOrd="0" presId="urn:microsoft.com/office/officeart/2005/8/layout/balance1"/>
    <dgm:cxn modelId="{70C96B7D-677E-7B49-B8BB-187BB3EBA6C9}" type="presParOf" srcId="{AFB7A5AC-63CB-9440-A513-619836A0CE1E}" destId="{CB8A2DD7-CD0B-D940-A88D-AE50D53004A3}" srcOrd="3" destOrd="0" presId="urn:microsoft.com/office/officeart/2005/8/layout/balance1"/>
    <dgm:cxn modelId="{777BAEBA-ECB1-1D4C-832B-247DA0957A8E}" type="presParOf" srcId="{AFB7A5AC-63CB-9440-A513-619836A0CE1E}" destId="{8EA6B1CE-FF05-9D45-B262-1068204E9214}" srcOrd="4" destOrd="0" presId="urn:microsoft.com/office/officeart/2005/8/layout/balance1"/>
    <dgm:cxn modelId="{BBACE4F0-CB5A-FD41-9EC3-ED5AA5CF847F}" type="presParOf" srcId="{AFB7A5AC-63CB-9440-A513-619836A0CE1E}" destId="{7C519D40-6FEA-8E4B-8422-068676051E62}" srcOrd="5" destOrd="0" presId="urn:microsoft.com/office/officeart/2005/8/layout/balance1"/>
    <dgm:cxn modelId="{68BD143E-DB24-4D44-9432-F2B24EFDFB20}" type="presParOf" srcId="{AFB7A5AC-63CB-9440-A513-619836A0CE1E}" destId="{C1598E07-B55B-F041-A5CA-AC25843758A9}" srcOrd="6" destOrd="0" presId="urn:microsoft.com/office/officeart/2005/8/layout/balance1"/>
    <dgm:cxn modelId="{C6C0BBD7-6047-7240-B5C4-168DBF0D7436}" type="presParOf" srcId="{AFB7A5AC-63CB-9440-A513-619836A0CE1E}" destId="{7B043B9E-F3A3-2B43-95C8-41C77B72BA5E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9FAF60-3ECB-4144-BB90-B83EB4AB21F4}" type="doc">
      <dgm:prSet loTypeId="urn:microsoft.com/office/officeart/2005/8/layout/funnel1" loCatId="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tr-TR"/>
        </a:p>
      </dgm:t>
    </dgm:pt>
    <dgm:pt modelId="{9F5CAFD1-36FB-5646-946F-FF2A9E98ABD7}">
      <dgm:prSet phldrT="[Metin]" custT="1"/>
      <dgm:spPr/>
      <dgm:t>
        <a:bodyPr/>
        <a:lstStyle/>
        <a:p>
          <a:r>
            <a:rPr lang="tr-TR" sz="210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Location</a:t>
          </a:r>
          <a:endParaRPr lang="tr-TR" sz="210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DC3B257A-AAFE-144D-B946-73F85074D2A0}" type="parTrans" cxnId="{A6C489B1-9794-BB46-8647-36608796F2FE}">
      <dgm:prSet/>
      <dgm:spPr/>
      <dgm:t>
        <a:bodyPr/>
        <a:lstStyle/>
        <a:p>
          <a:endParaRPr lang="tr-TR"/>
        </a:p>
      </dgm:t>
    </dgm:pt>
    <dgm:pt modelId="{04F0CE39-8920-B048-A322-CB4CDA2B5731}" type="sibTrans" cxnId="{A6C489B1-9794-BB46-8647-36608796F2FE}">
      <dgm:prSet/>
      <dgm:spPr/>
      <dgm:t>
        <a:bodyPr/>
        <a:lstStyle/>
        <a:p>
          <a:endParaRPr lang="tr-TR"/>
        </a:p>
      </dgm:t>
    </dgm:pt>
    <dgm:pt modelId="{7C0CF2F4-0EF3-304C-AFF4-B43A1B807267}">
      <dgm:prSet phldrT="[Metin]" custT="1"/>
      <dgm:spPr/>
      <dgm:t>
        <a:bodyPr/>
        <a:lstStyle/>
        <a:p>
          <a:r>
            <a:rPr lang="tr-TR" sz="220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Culture&amp;Habits</a:t>
          </a:r>
          <a:endParaRPr lang="tr-TR" sz="220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390801C-D629-754C-87E6-78ACBC72E2BD}" type="parTrans" cxnId="{1B297BF2-0252-DB4A-BF6A-9FE481199D09}">
      <dgm:prSet/>
      <dgm:spPr/>
      <dgm:t>
        <a:bodyPr/>
        <a:lstStyle/>
        <a:p>
          <a:endParaRPr lang="tr-TR"/>
        </a:p>
      </dgm:t>
    </dgm:pt>
    <dgm:pt modelId="{18370506-80EC-2744-BDE8-34DE517C2E09}" type="sibTrans" cxnId="{1B297BF2-0252-DB4A-BF6A-9FE481199D09}">
      <dgm:prSet/>
      <dgm:spPr/>
      <dgm:t>
        <a:bodyPr/>
        <a:lstStyle/>
        <a:p>
          <a:endParaRPr lang="tr-TR"/>
        </a:p>
      </dgm:t>
    </dgm:pt>
    <dgm:pt modelId="{921D20EE-5A49-E248-9975-3A4A87129F72}">
      <dgm:prSet phldrT="[Metin]"/>
      <dgm:spPr/>
      <dgm:t>
        <a:bodyPr/>
        <a:lstStyle/>
        <a:p>
          <a:r>
            <a:rPr lang="tr-TR" dirty="0" err="1"/>
            <a:t>Availability</a:t>
          </a:r>
          <a:endParaRPr lang="tr-TR" dirty="0"/>
        </a:p>
      </dgm:t>
    </dgm:pt>
    <dgm:pt modelId="{ADAC665A-FC20-A744-BDFE-AC85D002CFED}" type="parTrans" cxnId="{A3477007-BE48-BF40-8477-011A167F9927}">
      <dgm:prSet/>
      <dgm:spPr/>
      <dgm:t>
        <a:bodyPr/>
        <a:lstStyle/>
        <a:p>
          <a:endParaRPr lang="tr-TR"/>
        </a:p>
      </dgm:t>
    </dgm:pt>
    <dgm:pt modelId="{B0CA944E-9DA0-2840-90DB-1BBE54D0C258}" type="sibTrans" cxnId="{A3477007-BE48-BF40-8477-011A167F9927}">
      <dgm:prSet/>
      <dgm:spPr/>
      <dgm:t>
        <a:bodyPr/>
        <a:lstStyle/>
        <a:p>
          <a:endParaRPr lang="tr-TR"/>
        </a:p>
      </dgm:t>
    </dgm:pt>
    <dgm:pt modelId="{46BE5722-5C8A-3641-ACA9-3211647AA11A}">
      <dgm:prSet phldrT="[Metin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b="1" dirty="0" err="1">
              <a:solidFill>
                <a:schemeClr val="accent5"/>
              </a:solidFill>
            </a:rPr>
            <a:t>Number</a:t>
          </a:r>
          <a:r>
            <a:rPr lang="tr-TR" b="1" dirty="0">
              <a:solidFill>
                <a:schemeClr val="accent5"/>
              </a:solidFill>
            </a:rPr>
            <a:t> </a:t>
          </a:r>
          <a:r>
            <a:rPr lang="tr-TR" b="1" dirty="0" err="1">
              <a:solidFill>
                <a:schemeClr val="accent5"/>
              </a:solidFill>
            </a:rPr>
            <a:t>and</a:t>
          </a:r>
          <a:r>
            <a:rPr lang="tr-TR" b="1" dirty="0">
              <a:solidFill>
                <a:schemeClr val="accent5"/>
              </a:solidFill>
            </a:rPr>
            <a:t> </a:t>
          </a:r>
          <a:r>
            <a:rPr lang="tr-TR" b="1" dirty="0" err="1">
              <a:solidFill>
                <a:schemeClr val="accent5"/>
              </a:solidFill>
            </a:rPr>
            <a:t>variety</a:t>
          </a:r>
          <a:r>
            <a:rPr lang="tr-TR" b="1" dirty="0">
              <a:solidFill>
                <a:schemeClr val="accent5"/>
              </a:solidFill>
            </a:rPr>
            <a:t> of </a:t>
          </a:r>
          <a:r>
            <a:rPr lang="tr-TR" b="1" dirty="0" err="1">
              <a:solidFill>
                <a:schemeClr val="accent5"/>
              </a:solidFill>
            </a:rPr>
            <a:t>menu</a:t>
          </a:r>
          <a:r>
            <a:rPr lang="tr-TR" b="1" dirty="0">
              <a:solidFill>
                <a:schemeClr val="accent5"/>
              </a:solidFill>
            </a:rPr>
            <a:t> </a:t>
          </a:r>
          <a:r>
            <a:rPr lang="tr-TR" b="1" dirty="0" err="1">
              <a:solidFill>
                <a:schemeClr val="accent5"/>
              </a:solidFill>
            </a:rPr>
            <a:t>components</a:t>
          </a:r>
          <a:endParaRPr lang="tr-TR" b="1" dirty="0">
            <a:solidFill>
              <a:schemeClr val="accent5"/>
            </a:solidFill>
          </a:endParaRPr>
        </a:p>
      </dgm:t>
    </dgm:pt>
    <dgm:pt modelId="{8EA21E7F-1689-B642-AE5C-FC394770D460}" type="sibTrans" cxnId="{44BBADB6-ED83-9E4C-8021-FF6A412D5E8C}">
      <dgm:prSet/>
      <dgm:spPr/>
      <dgm:t>
        <a:bodyPr/>
        <a:lstStyle/>
        <a:p>
          <a:endParaRPr lang="tr-TR"/>
        </a:p>
      </dgm:t>
    </dgm:pt>
    <dgm:pt modelId="{8ECE0848-ED7B-BF42-BC16-68630C4ABF59}" type="parTrans" cxnId="{44BBADB6-ED83-9E4C-8021-FF6A412D5E8C}">
      <dgm:prSet/>
      <dgm:spPr/>
      <dgm:t>
        <a:bodyPr/>
        <a:lstStyle/>
        <a:p>
          <a:endParaRPr lang="tr-TR"/>
        </a:p>
      </dgm:t>
    </dgm:pt>
    <dgm:pt modelId="{261246B4-7772-9D49-B0CF-0BBE55D66836}" type="pres">
      <dgm:prSet presAssocID="{FE9FAF60-3ECB-4144-BB90-B83EB4AB21F4}" presName="Name0" presStyleCnt="0">
        <dgm:presLayoutVars>
          <dgm:chMax val="4"/>
          <dgm:resizeHandles val="exact"/>
        </dgm:presLayoutVars>
      </dgm:prSet>
      <dgm:spPr/>
    </dgm:pt>
    <dgm:pt modelId="{7F835A64-B8FE-B243-96C7-3F913D856E17}" type="pres">
      <dgm:prSet presAssocID="{FE9FAF60-3ECB-4144-BB90-B83EB4AB21F4}" presName="ellipse" presStyleLbl="trBgShp" presStyleIdx="0" presStyleCnt="1"/>
      <dgm:spPr/>
    </dgm:pt>
    <dgm:pt modelId="{9E2345E7-3A2B-FA4E-9D78-30377EE8A9C3}" type="pres">
      <dgm:prSet presAssocID="{FE9FAF60-3ECB-4144-BB90-B83EB4AB21F4}" presName="arrow1" presStyleLbl="fgShp" presStyleIdx="0" presStyleCnt="1" custLinFactNeighborY="-13304"/>
      <dgm:spPr/>
    </dgm:pt>
    <dgm:pt modelId="{8FD1C203-2C31-C248-AE03-A2F1E0F55EAB}" type="pres">
      <dgm:prSet presAssocID="{FE9FAF60-3ECB-4144-BB90-B83EB4AB21F4}" presName="rectangle" presStyleLbl="revTx" presStyleIdx="0" presStyleCnt="1" custScaleX="118430" custLinFactNeighborY="5570">
        <dgm:presLayoutVars>
          <dgm:bulletEnabled val="1"/>
        </dgm:presLayoutVars>
      </dgm:prSet>
      <dgm:spPr/>
    </dgm:pt>
    <dgm:pt modelId="{66CE3FD0-2B19-FE43-A98F-34F4AB7A9CF2}" type="pres">
      <dgm:prSet presAssocID="{7C0CF2F4-0EF3-304C-AFF4-B43A1B807267}" presName="item1" presStyleLbl="node1" presStyleIdx="0" presStyleCnt="3">
        <dgm:presLayoutVars>
          <dgm:bulletEnabled val="1"/>
        </dgm:presLayoutVars>
      </dgm:prSet>
      <dgm:spPr/>
    </dgm:pt>
    <dgm:pt modelId="{A17E1FEA-BDEA-864C-85DC-7368F7CFCF34}" type="pres">
      <dgm:prSet presAssocID="{921D20EE-5A49-E248-9975-3A4A87129F72}" presName="item2" presStyleLbl="node1" presStyleIdx="1" presStyleCnt="3">
        <dgm:presLayoutVars>
          <dgm:bulletEnabled val="1"/>
        </dgm:presLayoutVars>
      </dgm:prSet>
      <dgm:spPr/>
    </dgm:pt>
    <dgm:pt modelId="{392828C2-E4C2-FE46-8B58-F379111A9ADC}" type="pres">
      <dgm:prSet presAssocID="{46BE5722-5C8A-3641-ACA9-3211647AA11A}" presName="item3" presStyleLbl="node1" presStyleIdx="2" presStyleCnt="3">
        <dgm:presLayoutVars>
          <dgm:bulletEnabled val="1"/>
        </dgm:presLayoutVars>
      </dgm:prSet>
      <dgm:spPr/>
    </dgm:pt>
    <dgm:pt modelId="{8DD6BF9C-6626-C94B-B289-F4A131784494}" type="pres">
      <dgm:prSet presAssocID="{FE9FAF60-3ECB-4144-BB90-B83EB4AB21F4}" presName="funnel" presStyleLbl="trAlignAcc1" presStyleIdx="0" presStyleCnt="1"/>
      <dgm:spPr/>
    </dgm:pt>
  </dgm:ptLst>
  <dgm:cxnLst>
    <dgm:cxn modelId="{A3477007-BE48-BF40-8477-011A167F9927}" srcId="{FE9FAF60-3ECB-4144-BB90-B83EB4AB21F4}" destId="{921D20EE-5A49-E248-9975-3A4A87129F72}" srcOrd="2" destOrd="0" parTransId="{ADAC665A-FC20-A744-BDFE-AC85D002CFED}" sibTransId="{B0CA944E-9DA0-2840-90DB-1BBE54D0C258}"/>
    <dgm:cxn modelId="{E0F0810C-BDAC-B949-B7B4-27DF3897BECA}" type="presOf" srcId="{FE9FAF60-3ECB-4144-BB90-B83EB4AB21F4}" destId="{261246B4-7772-9D49-B0CF-0BBE55D66836}" srcOrd="0" destOrd="0" presId="urn:microsoft.com/office/officeart/2005/8/layout/funnel1"/>
    <dgm:cxn modelId="{DCA4A03B-657E-EA4E-AF33-C9944BFF435D}" type="presOf" srcId="{7C0CF2F4-0EF3-304C-AFF4-B43A1B807267}" destId="{A17E1FEA-BDEA-864C-85DC-7368F7CFCF34}" srcOrd="0" destOrd="0" presId="urn:microsoft.com/office/officeart/2005/8/layout/funnel1"/>
    <dgm:cxn modelId="{07DFD779-7016-CA4A-9942-9AC030A7A621}" type="presOf" srcId="{46BE5722-5C8A-3641-ACA9-3211647AA11A}" destId="{8FD1C203-2C31-C248-AE03-A2F1E0F55EAB}" srcOrd="0" destOrd="0" presId="urn:microsoft.com/office/officeart/2005/8/layout/funnel1"/>
    <dgm:cxn modelId="{3A877892-1EE2-6E4E-A227-ADDA7D4C380B}" type="presOf" srcId="{921D20EE-5A49-E248-9975-3A4A87129F72}" destId="{66CE3FD0-2B19-FE43-A98F-34F4AB7A9CF2}" srcOrd="0" destOrd="0" presId="urn:microsoft.com/office/officeart/2005/8/layout/funnel1"/>
    <dgm:cxn modelId="{A6C489B1-9794-BB46-8647-36608796F2FE}" srcId="{FE9FAF60-3ECB-4144-BB90-B83EB4AB21F4}" destId="{9F5CAFD1-36FB-5646-946F-FF2A9E98ABD7}" srcOrd="0" destOrd="0" parTransId="{DC3B257A-AAFE-144D-B946-73F85074D2A0}" sibTransId="{04F0CE39-8920-B048-A322-CB4CDA2B5731}"/>
    <dgm:cxn modelId="{44BBADB6-ED83-9E4C-8021-FF6A412D5E8C}" srcId="{FE9FAF60-3ECB-4144-BB90-B83EB4AB21F4}" destId="{46BE5722-5C8A-3641-ACA9-3211647AA11A}" srcOrd="3" destOrd="0" parTransId="{8ECE0848-ED7B-BF42-BC16-68630C4ABF59}" sibTransId="{8EA21E7F-1689-B642-AE5C-FC394770D460}"/>
    <dgm:cxn modelId="{68D127DD-E1C9-FA49-9D09-BB6A16D486BA}" type="presOf" srcId="{9F5CAFD1-36FB-5646-946F-FF2A9E98ABD7}" destId="{392828C2-E4C2-FE46-8B58-F379111A9ADC}" srcOrd="0" destOrd="0" presId="urn:microsoft.com/office/officeart/2005/8/layout/funnel1"/>
    <dgm:cxn modelId="{1B297BF2-0252-DB4A-BF6A-9FE481199D09}" srcId="{FE9FAF60-3ECB-4144-BB90-B83EB4AB21F4}" destId="{7C0CF2F4-0EF3-304C-AFF4-B43A1B807267}" srcOrd="1" destOrd="0" parTransId="{8390801C-D629-754C-87E6-78ACBC72E2BD}" sibTransId="{18370506-80EC-2744-BDE8-34DE517C2E09}"/>
    <dgm:cxn modelId="{69FBFE3F-966A-2543-8A52-6DFD25ECC39C}" type="presParOf" srcId="{261246B4-7772-9D49-B0CF-0BBE55D66836}" destId="{7F835A64-B8FE-B243-96C7-3F913D856E17}" srcOrd="0" destOrd="0" presId="urn:microsoft.com/office/officeart/2005/8/layout/funnel1"/>
    <dgm:cxn modelId="{4CCD0EE2-C592-E74F-9B33-82062BBD6DAF}" type="presParOf" srcId="{261246B4-7772-9D49-B0CF-0BBE55D66836}" destId="{9E2345E7-3A2B-FA4E-9D78-30377EE8A9C3}" srcOrd="1" destOrd="0" presId="urn:microsoft.com/office/officeart/2005/8/layout/funnel1"/>
    <dgm:cxn modelId="{A16DE001-B373-D947-8C2A-05E59313399C}" type="presParOf" srcId="{261246B4-7772-9D49-B0CF-0BBE55D66836}" destId="{8FD1C203-2C31-C248-AE03-A2F1E0F55EAB}" srcOrd="2" destOrd="0" presId="urn:microsoft.com/office/officeart/2005/8/layout/funnel1"/>
    <dgm:cxn modelId="{092C6267-3AC0-B348-A37A-1E20F47821E8}" type="presParOf" srcId="{261246B4-7772-9D49-B0CF-0BBE55D66836}" destId="{66CE3FD0-2B19-FE43-A98F-34F4AB7A9CF2}" srcOrd="3" destOrd="0" presId="urn:microsoft.com/office/officeart/2005/8/layout/funnel1"/>
    <dgm:cxn modelId="{DD291450-0CDC-324B-8F83-03BAEAB0E894}" type="presParOf" srcId="{261246B4-7772-9D49-B0CF-0BBE55D66836}" destId="{A17E1FEA-BDEA-864C-85DC-7368F7CFCF34}" srcOrd="4" destOrd="0" presId="urn:microsoft.com/office/officeart/2005/8/layout/funnel1"/>
    <dgm:cxn modelId="{0CAA322F-206D-8949-8022-AFD1622FE902}" type="presParOf" srcId="{261246B4-7772-9D49-B0CF-0BBE55D66836}" destId="{392828C2-E4C2-FE46-8B58-F379111A9ADC}" srcOrd="5" destOrd="0" presId="urn:microsoft.com/office/officeart/2005/8/layout/funnel1"/>
    <dgm:cxn modelId="{39FF8608-29C4-4E40-816A-9501F2C03808}" type="presParOf" srcId="{261246B4-7772-9D49-B0CF-0BBE55D66836}" destId="{8DD6BF9C-6626-C94B-B289-F4A13178449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EF79BC-18B9-8240-B352-DE0A1BA8BF0A}" type="doc">
      <dgm:prSet loTypeId="urn:microsoft.com/office/officeart/2005/8/layout/process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ACA97D42-9F36-1D48-B7D0-D5B10EC39527}">
      <dgm:prSet phldrT="[Metin]" custT="1"/>
      <dgm:spPr/>
      <dgm:t>
        <a:bodyPr/>
        <a:lstStyle/>
        <a:p>
          <a:r>
            <a:rPr lang="tr-TR" sz="5400" b="0" i="0" u="none" strike="noStrike" dirty="0" err="1">
              <a:effectLst/>
              <a:latin typeface="+mn-lt"/>
              <a:cs typeface="Arial" panose="020B0604020202020204" pitchFamily="34" charset="0"/>
            </a:rPr>
            <a:t>Possible</a:t>
          </a:r>
          <a:r>
            <a:rPr lang="tr-TR" sz="5400" b="0" i="0" u="none" strike="noStrike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dirty="0" err="1">
              <a:effectLst/>
              <a:latin typeface="+mn-lt"/>
              <a:cs typeface="Arial" panose="020B0604020202020204" pitchFamily="34" charset="0"/>
            </a:rPr>
            <a:t>stakeholders</a:t>
          </a:r>
          <a:r>
            <a:rPr lang="tr-TR" sz="5400" b="0" i="0" u="none" strike="noStrike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dirty="0" err="1">
              <a:effectLst/>
              <a:latin typeface="+mn-lt"/>
              <a:cs typeface="Arial" panose="020B0604020202020204" pitchFamily="34" charset="0"/>
            </a:rPr>
            <a:t>listed</a:t>
          </a:r>
          <a:r>
            <a:rPr lang="tr-TR" sz="5400" b="0" i="0" u="none" strike="noStrike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dirty="0" err="1">
              <a:effectLst/>
              <a:latin typeface="+mn-lt"/>
              <a:cs typeface="Arial" panose="020B0604020202020204" pitchFamily="34" charset="0"/>
            </a:rPr>
            <a:t>by</a:t>
          </a:r>
          <a:r>
            <a:rPr lang="tr-TR" sz="5400" b="0" i="0" u="none" strike="noStrike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dirty="0" err="1">
              <a:effectLst/>
              <a:latin typeface="+mn-lt"/>
              <a:cs typeface="Arial" panose="020B0604020202020204" pitchFamily="34" charset="0"/>
            </a:rPr>
            <a:t>researchers</a:t>
          </a:r>
          <a:endParaRPr lang="tr-TR" sz="5400" dirty="0">
            <a:latin typeface="+mn-lt"/>
            <a:cs typeface="Arial" panose="020B0604020202020204" pitchFamily="34" charset="0"/>
          </a:endParaRPr>
        </a:p>
      </dgm:t>
    </dgm:pt>
    <dgm:pt modelId="{6D1C6C50-CBF0-3B41-B572-AB21DBF4305C}" type="parTrans" cxnId="{74EE4C05-A365-074E-A82B-8A78F747BD46}">
      <dgm:prSet/>
      <dgm:spPr/>
      <dgm:t>
        <a:bodyPr/>
        <a:lstStyle/>
        <a:p>
          <a:endParaRPr lang="tr-TR"/>
        </a:p>
      </dgm:t>
    </dgm:pt>
    <dgm:pt modelId="{FE272EA8-44C5-F34D-8489-D46835A93CE6}" type="sibTrans" cxnId="{74EE4C05-A365-074E-A82B-8A78F747BD46}">
      <dgm:prSet/>
      <dgm:spPr/>
      <dgm:t>
        <a:bodyPr/>
        <a:lstStyle/>
        <a:p>
          <a:endParaRPr lang="tr-TR"/>
        </a:p>
      </dgm:t>
    </dgm:pt>
    <dgm:pt modelId="{6E9C88B6-3D88-984B-BC6F-C36E8C7027CF}">
      <dgm:prSet/>
      <dgm:spPr/>
      <dgm:t>
        <a:bodyPr/>
        <a:lstStyle/>
        <a:p>
          <a:r>
            <a:rPr lang="en-US" dirty="0"/>
            <a:t>Interviews with possible stakeholders</a:t>
          </a:r>
        </a:p>
      </dgm:t>
    </dgm:pt>
    <dgm:pt modelId="{3694820A-C2ED-2B45-A62E-A14E0BA3F43B}" type="parTrans" cxnId="{45FE2FB6-CF7F-1C4D-B103-BAE85440CE7C}">
      <dgm:prSet/>
      <dgm:spPr/>
      <dgm:t>
        <a:bodyPr/>
        <a:lstStyle/>
        <a:p>
          <a:endParaRPr lang="tr-TR"/>
        </a:p>
      </dgm:t>
    </dgm:pt>
    <dgm:pt modelId="{605E1141-89E9-F94D-AE37-F8A231FA75EA}" type="sibTrans" cxnId="{45FE2FB6-CF7F-1C4D-B103-BAE85440CE7C}">
      <dgm:prSet/>
      <dgm:spPr/>
      <dgm:t>
        <a:bodyPr/>
        <a:lstStyle/>
        <a:p>
          <a:endParaRPr lang="tr-TR"/>
        </a:p>
      </dgm:t>
    </dgm:pt>
    <dgm:pt modelId="{68345FFF-A89A-354B-BFA0-A60405882FE6}">
      <dgm:prSet custT="1"/>
      <dgm:spPr/>
      <dgm:t>
        <a:bodyPr/>
        <a:lstStyle/>
        <a:p>
          <a:r>
            <a:rPr lang="en-US" sz="5400" dirty="0" err="1"/>
            <a:t>Finalised</a:t>
          </a:r>
          <a:r>
            <a:rPr lang="en-US" sz="5400" dirty="0"/>
            <a:t> list</a:t>
          </a:r>
        </a:p>
      </dgm:t>
    </dgm:pt>
    <dgm:pt modelId="{6B725C55-1AD4-5A4D-B7A4-32A5F221DFE2}" type="parTrans" cxnId="{8A7DAF09-D24C-9241-9E90-11D7DC38AA9C}">
      <dgm:prSet/>
      <dgm:spPr/>
      <dgm:t>
        <a:bodyPr/>
        <a:lstStyle/>
        <a:p>
          <a:endParaRPr lang="tr-TR"/>
        </a:p>
      </dgm:t>
    </dgm:pt>
    <dgm:pt modelId="{DF61D3A1-4C6E-C34C-9D81-CA939A95935F}" type="sibTrans" cxnId="{8A7DAF09-D24C-9241-9E90-11D7DC38AA9C}">
      <dgm:prSet/>
      <dgm:spPr/>
      <dgm:t>
        <a:bodyPr/>
        <a:lstStyle/>
        <a:p>
          <a:endParaRPr lang="tr-TR"/>
        </a:p>
      </dgm:t>
    </dgm:pt>
    <dgm:pt modelId="{4F2F5700-B67F-7645-8FFC-3A9001F32A1A}" type="pres">
      <dgm:prSet presAssocID="{8BEF79BC-18B9-8240-B352-DE0A1BA8BF0A}" presName="linearFlow" presStyleCnt="0">
        <dgm:presLayoutVars>
          <dgm:resizeHandles val="exact"/>
        </dgm:presLayoutVars>
      </dgm:prSet>
      <dgm:spPr/>
    </dgm:pt>
    <dgm:pt modelId="{70DA129C-DE28-824B-B6F2-5C3AA75CC28B}" type="pres">
      <dgm:prSet presAssocID="{ACA97D42-9F36-1D48-B7D0-D5B10EC39527}" presName="node" presStyleLbl="node1" presStyleIdx="0" presStyleCnt="3" custScaleX="170338" custLinFactNeighborX="0" custLinFactNeighborY="14279">
        <dgm:presLayoutVars>
          <dgm:bulletEnabled val="1"/>
        </dgm:presLayoutVars>
      </dgm:prSet>
      <dgm:spPr/>
    </dgm:pt>
    <dgm:pt modelId="{39252ACA-DE7A-284C-AFCD-53671F859399}" type="pres">
      <dgm:prSet presAssocID="{FE272EA8-44C5-F34D-8489-D46835A93CE6}" presName="sibTrans" presStyleLbl="sibTrans2D1" presStyleIdx="0" presStyleCnt="2"/>
      <dgm:spPr/>
    </dgm:pt>
    <dgm:pt modelId="{D50CE89D-02A0-E84B-BDE3-CB08510A13D7}" type="pres">
      <dgm:prSet presAssocID="{FE272EA8-44C5-F34D-8489-D46835A93CE6}" presName="connectorText" presStyleLbl="sibTrans2D1" presStyleIdx="0" presStyleCnt="2"/>
      <dgm:spPr/>
    </dgm:pt>
    <dgm:pt modelId="{BA572834-5EB6-0248-82C1-29F533DF1C75}" type="pres">
      <dgm:prSet presAssocID="{6E9C88B6-3D88-984B-BC6F-C36E8C7027CF}" presName="node" presStyleLbl="node1" presStyleIdx="1" presStyleCnt="3" custScaleX="170338">
        <dgm:presLayoutVars>
          <dgm:bulletEnabled val="1"/>
        </dgm:presLayoutVars>
      </dgm:prSet>
      <dgm:spPr/>
    </dgm:pt>
    <dgm:pt modelId="{1B036196-E5E3-9748-ACFC-39C2C326F40B}" type="pres">
      <dgm:prSet presAssocID="{605E1141-89E9-F94D-AE37-F8A231FA75EA}" presName="sibTrans" presStyleLbl="sibTrans2D1" presStyleIdx="1" presStyleCnt="2"/>
      <dgm:spPr/>
    </dgm:pt>
    <dgm:pt modelId="{86DCEE94-6A4C-3F46-B9BA-C1098C65C59F}" type="pres">
      <dgm:prSet presAssocID="{605E1141-89E9-F94D-AE37-F8A231FA75EA}" presName="connectorText" presStyleLbl="sibTrans2D1" presStyleIdx="1" presStyleCnt="2"/>
      <dgm:spPr/>
    </dgm:pt>
    <dgm:pt modelId="{DF654961-C19B-4C4D-9B19-0723ADCC7299}" type="pres">
      <dgm:prSet presAssocID="{68345FFF-A89A-354B-BFA0-A60405882FE6}" presName="node" presStyleLbl="node1" presStyleIdx="2" presStyleCnt="3" custScaleX="170338">
        <dgm:presLayoutVars>
          <dgm:bulletEnabled val="1"/>
        </dgm:presLayoutVars>
      </dgm:prSet>
      <dgm:spPr/>
    </dgm:pt>
  </dgm:ptLst>
  <dgm:cxnLst>
    <dgm:cxn modelId="{74EE4C05-A365-074E-A82B-8A78F747BD46}" srcId="{8BEF79BC-18B9-8240-B352-DE0A1BA8BF0A}" destId="{ACA97D42-9F36-1D48-B7D0-D5B10EC39527}" srcOrd="0" destOrd="0" parTransId="{6D1C6C50-CBF0-3B41-B572-AB21DBF4305C}" sibTransId="{FE272EA8-44C5-F34D-8489-D46835A93CE6}"/>
    <dgm:cxn modelId="{8A7DAF09-D24C-9241-9E90-11D7DC38AA9C}" srcId="{8BEF79BC-18B9-8240-B352-DE0A1BA8BF0A}" destId="{68345FFF-A89A-354B-BFA0-A60405882FE6}" srcOrd="2" destOrd="0" parTransId="{6B725C55-1AD4-5A4D-B7A4-32A5F221DFE2}" sibTransId="{DF61D3A1-4C6E-C34C-9D81-CA939A95935F}"/>
    <dgm:cxn modelId="{805C6016-5826-7D46-BA57-24014E4EAC9B}" type="presOf" srcId="{605E1141-89E9-F94D-AE37-F8A231FA75EA}" destId="{1B036196-E5E3-9748-ACFC-39C2C326F40B}" srcOrd="0" destOrd="0" presId="urn:microsoft.com/office/officeart/2005/8/layout/process2"/>
    <dgm:cxn modelId="{4810D858-F895-444A-86AD-16F83FA70D2C}" type="presOf" srcId="{605E1141-89E9-F94D-AE37-F8A231FA75EA}" destId="{86DCEE94-6A4C-3F46-B9BA-C1098C65C59F}" srcOrd="1" destOrd="0" presId="urn:microsoft.com/office/officeart/2005/8/layout/process2"/>
    <dgm:cxn modelId="{4105EFA0-5600-A340-B36F-E888C550AD1E}" type="presOf" srcId="{8BEF79BC-18B9-8240-B352-DE0A1BA8BF0A}" destId="{4F2F5700-B67F-7645-8FFC-3A9001F32A1A}" srcOrd="0" destOrd="0" presId="urn:microsoft.com/office/officeart/2005/8/layout/process2"/>
    <dgm:cxn modelId="{CB7C30A7-1AF0-4940-ACFE-38C61353A92B}" type="presOf" srcId="{6E9C88B6-3D88-984B-BC6F-C36E8C7027CF}" destId="{BA572834-5EB6-0248-82C1-29F533DF1C75}" srcOrd="0" destOrd="0" presId="urn:microsoft.com/office/officeart/2005/8/layout/process2"/>
    <dgm:cxn modelId="{7BAE59AA-BA2C-F948-890A-472B58AF2FA4}" type="presOf" srcId="{FE272EA8-44C5-F34D-8489-D46835A93CE6}" destId="{D50CE89D-02A0-E84B-BDE3-CB08510A13D7}" srcOrd="1" destOrd="0" presId="urn:microsoft.com/office/officeart/2005/8/layout/process2"/>
    <dgm:cxn modelId="{E2A6AAB2-51E4-AD43-BC49-8769B9401006}" type="presOf" srcId="{FE272EA8-44C5-F34D-8489-D46835A93CE6}" destId="{39252ACA-DE7A-284C-AFCD-53671F859399}" srcOrd="0" destOrd="0" presId="urn:microsoft.com/office/officeart/2005/8/layout/process2"/>
    <dgm:cxn modelId="{45FE2FB6-CF7F-1C4D-B103-BAE85440CE7C}" srcId="{8BEF79BC-18B9-8240-B352-DE0A1BA8BF0A}" destId="{6E9C88B6-3D88-984B-BC6F-C36E8C7027CF}" srcOrd="1" destOrd="0" parTransId="{3694820A-C2ED-2B45-A62E-A14E0BA3F43B}" sibTransId="{605E1141-89E9-F94D-AE37-F8A231FA75EA}"/>
    <dgm:cxn modelId="{4B88D9ED-5A9B-7F48-8B30-5F184EAAC59D}" type="presOf" srcId="{ACA97D42-9F36-1D48-B7D0-D5B10EC39527}" destId="{70DA129C-DE28-824B-B6F2-5C3AA75CC28B}" srcOrd="0" destOrd="0" presId="urn:microsoft.com/office/officeart/2005/8/layout/process2"/>
    <dgm:cxn modelId="{842191FB-A59E-5F4D-A006-A962F3942664}" type="presOf" srcId="{68345FFF-A89A-354B-BFA0-A60405882FE6}" destId="{DF654961-C19B-4C4D-9B19-0723ADCC7299}" srcOrd="0" destOrd="0" presId="urn:microsoft.com/office/officeart/2005/8/layout/process2"/>
    <dgm:cxn modelId="{4BB1F1C9-0DA6-DB46-B574-09EA31FF60B1}" type="presParOf" srcId="{4F2F5700-B67F-7645-8FFC-3A9001F32A1A}" destId="{70DA129C-DE28-824B-B6F2-5C3AA75CC28B}" srcOrd="0" destOrd="0" presId="urn:microsoft.com/office/officeart/2005/8/layout/process2"/>
    <dgm:cxn modelId="{C58553AA-FBE5-6349-BE85-4C53B27479A3}" type="presParOf" srcId="{4F2F5700-B67F-7645-8FFC-3A9001F32A1A}" destId="{39252ACA-DE7A-284C-AFCD-53671F859399}" srcOrd="1" destOrd="0" presId="urn:microsoft.com/office/officeart/2005/8/layout/process2"/>
    <dgm:cxn modelId="{CA368E59-2A4A-984C-AA6C-1A6F33EA6B4D}" type="presParOf" srcId="{39252ACA-DE7A-284C-AFCD-53671F859399}" destId="{D50CE89D-02A0-E84B-BDE3-CB08510A13D7}" srcOrd="0" destOrd="0" presId="urn:microsoft.com/office/officeart/2005/8/layout/process2"/>
    <dgm:cxn modelId="{A429AFBF-3582-BD47-9CFF-88F4B4E69938}" type="presParOf" srcId="{4F2F5700-B67F-7645-8FFC-3A9001F32A1A}" destId="{BA572834-5EB6-0248-82C1-29F533DF1C75}" srcOrd="2" destOrd="0" presId="urn:microsoft.com/office/officeart/2005/8/layout/process2"/>
    <dgm:cxn modelId="{41F3A6C2-88EB-9D4F-BAD4-79B7D07C7269}" type="presParOf" srcId="{4F2F5700-B67F-7645-8FFC-3A9001F32A1A}" destId="{1B036196-E5E3-9748-ACFC-39C2C326F40B}" srcOrd="3" destOrd="0" presId="urn:microsoft.com/office/officeart/2005/8/layout/process2"/>
    <dgm:cxn modelId="{40D532CA-76C6-E94A-9D10-16085AEC1CE4}" type="presParOf" srcId="{1B036196-E5E3-9748-ACFC-39C2C326F40B}" destId="{86DCEE94-6A4C-3F46-B9BA-C1098C65C59F}" srcOrd="0" destOrd="0" presId="urn:microsoft.com/office/officeart/2005/8/layout/process2"/>
    <dgm:cxn modelId="{410A02DE-5CB8-2F44-AB07-2C419E281F4D}" type="presParOf" srcId="{4F2F5700-B67F-7645-8FFC-3A9001F32A1A}" destId="{DF654961-C19B-4C4D-9B19-0723ADCC729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544E99-CE86-9A4D-BEB3-5CE70CAB24ED}" type="doc">
      <dgm:prSet loTypeId="urn:microsoft.com/office/officeart/2005/8/layout/defaul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AD9B4B94-7E70-4240-850E-5B42F6C62646}">
      <dgm:prSet/>
      <dgm:spPr/>
      <dgm:t>
        <a:bodyPr/>
        <a:lstStyle/>
        <a:p>
          <a:r>
            <a:rPr lang="tr-TR" b="0" i="0" u="none" strike="noStrike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National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b="0" i="0" u="none" strike="noStrike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characterization</a:t>
          </a:r>
          <a:r>
            <a:rPr lang="tr-TR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tr-TR" b="0" i="0" u="none" strike="noStrike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food</a:t>
          </a:r>
          <a:r>
            <a:rPr lang="tr-TR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service in </a:t>
          </a:r>
          <a:r>
            <a:rPr lang="tr-TR" b="0" i="0" u="none" strike="noStrike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HEIs</a:t>
          </a:r>
          <a:endParaRPr lang="tr-TR" b="0" i="0" u="none" strike="noStrike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58FC41-2571-3048-A926-CB5E0655DA08}" type="parTrans" cxnId="{DCDB7E3E-F305-A743-9BB3-191EE48138BE}">
      <dgm:prSet/>
      <dgm:spPr/>
      <dgm:t>
        <a:bodyPr/>
        <a:lstStyle/>
        <a:p>
          <a:endParaRPr lang="tr-TR"/>
        </a:p>
      </dgm:t>
    </dgm:pt>
    <dgm:pt modelId="{492FDCF4-0470-184D-B225-DD127FC4E190}" type="sibTrans" cxnId="{DCDB7E3E-F305-A743-9BB3-191EE48138BE}">
      <dgm:prSet/>
      <dgm:spPr/>
      <dgm:t>
        <a:bodyPr/>
        <a:lstStyle/>
        <a:p>
          <a:endParaRPr lang="tr-TR"/>
        </a:p>
      </dgm:t>
    </dgm:pt>
    <dgm:pt modelId="{B02CBA8E-921F-0D49-BC22-401AC8428C4E}" type="pres">
      <dgm:prSet presAssocID="{28544E99-CE86-9A4D-BEB3-5CE70CAB24ED}" presName="diagram" presStyleCnt="0">
        <dgm:presLayoutVars>
          <dgm:dir/>
          <dgm:resizeHandles val="exact"/>
        </dgm:presLayoutVars>
      </dgm:prSet>
      <dgm:spPr/>
    </dgm:pt>
    <dgm:pt modelId="{C95BA40E-78D3-D449-8D44-A05A61E7C1B9}" type="pres">
      <dgm:prSet presAssocID="{AD9B4B94-7E70-4240-850E-5B42F6C62646}" presName="node" presStyleLbl="node1" presStyleIdx="0" presStyleCnt="1" custLinFactNeighborX="3359" custLinFactNeighborY="41311">
        <dgm:presLayoutVars>
          <dgm:bulletEnabled val="1"/>
        </dgm:presLayoutVars>
      </dgm:prSet>
      <dgm:spPr/>
    </dgm:pt>
  </dgm:ptLst>
  <dgm:cxnLst>
    <dgm:cxn modelId="{DCDB7E3E-F305-A743-9BB3-191EE48138BE}" srcId="{28544E99-CE86-9A4D-BEB3-5CE70CAB24ED}" destId="{AD9B4B94-7E70-4240-850E-5B42F6C62646}" srcOrd="0" destOrd="0" parTransId="{E358FC41-2571-3048-A926-CB5E0655DA08}" sibTransId="{492FDCF4-0470-184D-B225-DD127FC4E190}"/>
    <dgm:cxn modelId="{56DA1AC1-A9AB-D74B-810C-83529BFB7B46}" type="presOf" srcId="{28544E99-CE86-9A4D-BEB3-5CE70CAB24ED}" destId="{B02CBA8E-921F-0D49-BC22-401AC8428C4E}" srcOrd="0" destOrd="0" presId="urn:microsoft.com/office/officeart/2005/8/layout/default"/>
    <dgm:cxn modelId="{4D5DD4EE-E3F8-1D41-BDCE-9F734764E3C7}" type="presOf" srcId="{AD9B4B94-7E70-4240-850E-5B42F6C62646}" destId="{C95BA40E-78D3-D449-8D44-A05A61E7C1B9}" srcOrd="0" destOrd="0" presId="urn:microsoft.com/office/officeart/2005/8/layout/default"/>
    <dgm:cxn modelId="{1EBD62FE-7D2C-5141-A196-C080D4F29C74}" type="presParOf" srcId="{B02CBA8E-921F-0D49-BC22-401AC8428C4E}" destId="{C95BA40E-78D3-D449-8D44-A05A61E7C1B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A76FD-BC62-CC41-805E-EECB9F3E2EC3}">
      <dsp:nvSpPr>
        <dsp:cNvPr id="0" name=""/>
        <dsp:cNvSpPr/>
      </dsp:nvSpPr>
      <dsp:spPr>
        <a:xfrm>
          <a:off x="0" y="111880"/>
          <a:ext cx="5641166" cy="1079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Menu </a:t>
          </a:r>
          <a:r>
            <a:rPr lang="tr-TR" sz="4500" b="0" i="0" kern="120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components</a:t>
          </a:r>
          <a:r>
            <a:rPr lang="tr-TR" sz="45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 </a:t>
          </a:r>
        </a:p>
      </dsp:txBody>
      <dsp:txXfrm>
        <a:off x="52688" y="164568"/>
        <a:ext cx="5535790" cy="973949"/>
      </dsp:txXfrm>
    </dsp:sp>
    <dsp:sp modelId="{A9C00FDB-6B98-4C4D-8A0F-FF94A3F65644}">
      <dsp:nvSpPr>
        <dsp:cNvPr id="0" name=""/>
        <dsp:cNvSpPr/>
      </dsp:nvSpPr>
      <dsp:spPr>
        <a:xfrm>
          <a:off x="0" y="1269937"/>
          <a:ext cx="5641166" cy="1079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b="0" i="0" kern="120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Large</a:t>
          </a:r>
          <a:r>
            <a:rPr lang="tr-TR" sz="45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 </a:t>
          </a:r>
          <a:r>
            <a:rPr lang="tr-TR" sz="4500" b="0" i="0" kern="120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quantities</a:t>
          </a:r>
          <a:r>
            <a:rPr lang="tr-TR" sz="45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 </a:t>
          </a:r>
        </a:p>
      </dsp:txBody>
      <dsp:txXfrm>
        <a:off x="52688" y="1322625"/>
        <a:ext cx="5535790" cy="973949"/>
      </dsp:txXfrm>
    </dsp:sp>
    <dsp:sp modelId="{A021F391-83CB-0E4C-8050-64ECF4DB9A98}">
      <dsp:nvSpPr>
        <dsp:cNvPr id="0" name=""/>
        <dsp:cNvSpPr/>
      </dsp:nvSpPr>
      <dsp:spPr>
        <a:xfrm>
          <a:off x="0" y="2430223"/>
          <a:ext cx="5641166" cy="1079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b="0" i="0" kern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Standard portions</a:t>
          </a:r>
        </a:p>
      </dsp:txBody>
      <dsp:txXfrm>
        <a:off x="52688" y="2482911"/>
        <a:ext cx="5535790" cy="973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9C839-DA96-8B4B-B6DB-CE0881432B40}">
      <dsp:nvSpPr>
        <dsp:cNvPr id="0" name=""/>
        <dsp:cNvSpPr/>
      </dsp:nvSpPr>
      <dsp:spPr>
        <a:xfrm>
          <a:off x="358029" y="4243"/>
          <a:ext cx="5504697" cy="33028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30075"/>
          </a:solidFill>
          <a:prstDash val="solid"/>
          <a:extLst>
            <a:ext uri="{C807C97D-BFC1-408E-A445-0C87EB9F89A2}">
              <ask:lineSketchStyleProps xmlns:ask="http://schemas.microsoft.com/office/drawing/2018/sketchyshapes">
                <ask:type>
                  <ask:lineSketchCurve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i="1" kern="1200" dirty="0" err="1">
              <a:effectLst/>
              <a:latin typeface="AvenirNextCondensed" panose="020B0506020202020204" pitchFamily="34" charset="0"/>
            </a:rPr>
            <a:t>Public</a:t>
          </a:r>
          <a:r>
            <a:rPr lang="tr-TR" sz="6500" i="1" kern="1200" dirty="0">
              <a:effectLst/>
              <a:latin typeface="AvenirNextCondensed" panose="020B0506020202020204" pitchFamily="34" charset="0"/>
            </a:rPr>
            <a:t> </a:t>
          </a:r>
          <a:r>
            <a:rPr lang="tr-TR" sz="6500" i="1" kern="1200" dirty="0" err="1">
              <a:effectLst/>
              <a:latin typeface="AvenirNextCondensed" panose="020B0506020202020204" pitchFamily="34" charset="0"/>
            </a:rPr>
            <a:t>health</a:t>
          </a:r>
          <a:r>
            <a:rPr lang="tr-TR" sz="6500" i="1" kern="1200" dirty="0">
              <a:effectLst/>
              <a:latin typeface="AvenirNextCondensed" panose="020B0506020202020204" pitchFamily="34" charset="0"/>
            </a:rPr>
            <a:t> </a:t>
          </a:r>
          <a:r>
            <a:rPr lang="tr-TR" sz="6500" i="1" kern="1200" dirty="0" err="1">
              <a:effectLst/>
              <a:latin typeface="AvenirNextCondensed" panose="020B0506020202020204" pitchFamily="34" charset="0"/>
            </a:rPr>
            <a:t>intervention</a:t>
          </a:r>
          <a:endParaRPr lang="tr-TR" sz="6500" kern="1200" dirty="0"/>
        </a:p>
      </dsp:txBody>
      <dsp:txXfrm>
        <a:off x="519259" y="165473"/>
        <a:ext cx="5182237" cy="2980358"/>
      </dsp:txXfrm>
    </dsp:sp>
    <dsp:sp modelId="{BDB018C1-0774-DC45-B703-6B1DB8CCA4C4}">
      <dsp:nvSpPr>
        <dsp:cNvPr id="0" name=""/>
        <dsp:cNvSpPr/>
      </dsp:nvSpPr>
      <dsp:spPr>
        <a:xfrm>
          <a:off x="6413196" y="4243"/>
          <a:ext cx="5504697" cy="33028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30075"/>
          </a:solidFill>
          <a:prstDash val="solid"/>
          <a:extLst>
            <a:ext uri="{C807C97D-BFC1-408E-A445-0C87EB9F89A2}">
              <ask:lineSketchStyleProps xmlns:ask="http://schemas.microsoft.com/office/drawing/2018/sketchyshapes">
                <ask:type>
                  <ask:lineSketchCurve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i="1" kern="1200" dirty="0">
              <a:effectLst/>
              <a:latin typeface="AvenirNextCondensed" panose="020B0506020202020204" pitchFamily="34" charset="0"/>
            </a:rPr>
            <a:t>Consumer </a:t>
          </a:r>
          <a:r>
            <a:rPr lang="tr-TR" sz="6500" i="1" kern="1200" dirty="0" err="1">
              <a:effectLst/>
              <a:latin typeface="AvenirNextCondensed" panose="020B0506020202020204" pitchFamily="34" charset="0"/>
            </a:rPr>
            <a:t>education</a:t>
          </a:r>
          <a:endParaRPr lang="tr-TR" sz="6500" kern="1200" dirty="0"/>
        </a:p>
      </dsp:txBody>
      <dsp:txXfrm>
        <a:off x="6574426" y="165473"/>
        <a:ext cx="5182237" cy="2980358"/>
      </dsp:txXfrm>
    </dsp:sp>
    <dsp:sp modelId="{C87A0755-65E0-FB4D-AB35-5965FA360746}">
      <dsp:nvSpPr>
        <dsp:cNvPr id="0" name=""/>
        <dsp:cNvSpPr/>
      </dsp:nvSpPr>
      <dsp:spPr>
        <a:xfrm>
          <a:off x="12468363" y="4243"/>
          <a:ext cx="5504697" cy="33028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30075"/>
          </a:solidFill>
          <a:prstDash val="solid"/>
          <a:extLst>
            <a:ext uri="{C807C97D-BFC1-408E-A445-0C87EB9F89A2}">
              <ask:lineSketchStyleProps xmlns:ask="http://schemas.microsoft.com/office/drawing/2018/sketchyshapes">
                <ask:type>
                  <ask:lineSketchCurve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i="1" kern="1200" dirty="0" err="1">
              <a:effectLst/>
              <a:latin typeface="AvenirNextCondensed" panose="020B0506020202020204" pitchFamily="34" charset="0"/>
            </a:rPr>
            <a:t>Behaviour</a:t>
          </a:r>
          <a:r>
            <a:rPr lang="tr-TR" sz="6500" i="1" kern="1200" dirty="0">
              <a:effectLst/>
              <a:latin typeface="AvenirNextCondensed" panose="020B0506020202020204" pitchFamily="34" charset="0"/>
            </a:rPr>
            <a:t> </a:t>
          </a:r>
          <a:r>
            <a:rPr lang="tr-TR" sz="6500" i="1" kern="1200" dirty="0" err="1">
              <a:effectLst/>
              <a:latin typeface="AvenirNextCondensed" panose="020B0506020202020204" pitchFamily="34" charset="0"/>
            </a:rPr>
            <a:t>change</a:t>
          </a:r>
          <a:endParaRPr lang="tr-TR" sz="6500" kern="1200" dirty="0"/>
        </a:p>
      </dsp:txBody>
      <dsp:txXfrm>
        <a:off x="12629593" y="165473"/>
        <a:ext cx="5182237" cy="29803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30DE9-D69A-BE4B-883E-B23CA8A398DA}">
      <dsp:nvSpPr>
        <dsp:cNvPr id="0" name=""/>
        <dsp:cNvSpPr/>
      </dsp:nvSpPr>
      <dsp:spPr>
        <a:xfrm>
          <a:off x="286184" y="248522"/>
          <a:ext cx="1717107" cy="95394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500" kern="1200" dirty="0">
            <a:solidFill>
              <a:schemeClr val="dk1">
                <a:hueOff val="0"/>
                <a:satOff val="0"/>
                <a:lumOff val="0"/>
                <a:alpha val="0"/>
              </a:schemeClr>
            </a:solidFill>
          </a:endParaRPr>
        </a:p>
      </dsp:txBody>
      <dsp:txXfrm>
        <a:off x="314124" y="276462"/>
        <a:ext cx="1661227" cy="898068"/>
      </dsp:txXfrm>
    </dsp:sp>
    <dsp:sp modelId="{10EEF4D3-FB74-B542-86E8-9CA14911380E}">
      <dsp:nvSpPr>
        <dsp:cNvPr id="0" name=""/>
        <dsp:cNvSpPr/>
      </dsp:nvSpPr>
      <dsp:spPr>
        <a:xfrm>
          <a:off x="2766450" y="248522"/>
          <a:ext cx="1717107" cy="95394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500" kern="1200">
            <a:solidFill>
              <a:schemeClr val="dk1">
                <a:hueOff val="0"/>
                <a:satOff val="0"/>
                <a:lumOff val="0"/>
                <a:alpha val="0"/>
              </a:schemeClr>
            </a:solidFill>
          </a:endParaRPr>
        </a:p>
      </dsp:txBody>
      <dsp:txXfrm>
        <a:off x="2794390" y="276462"/>
        <a:ext cx="1661227" cy="898068"/>
      </dsp:txXfrm>
    </dsp:sp>
    <dsp:sp modelId="{B84152BB-79C0-0F45-9E3C-0F393DA3F9F5}">
      <dsp:nvSpPr>
        <dsp:cNvPr id="0" name=""/>
        <dsp:cNvSpPr/>
      </dsp:nvSpPr>
      <dsp:spPr>
        <a:xfrm>
          <a:off x="2027140" y="4302804"/>
          <a:ext cx="715461" cy="715461"/>
        </a:xfrm>
        <a:prstGeom prst="triangl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2BB40-E80D-4746-AB2D-01B938A12627}">
      <dsp:nvSpPr>
        <dsp:cNvPr id="0" name=""/>
        <dsp:cNvSpPr/>
      </dsp:nvSpPr>
      <dsp:spPr>
        <a:xfrm rot="240000">
          <a:off x="237831" y="3996220"/>
          <a:ext cx="4294079" cy="30027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A2DD7-CD0B-D940-A88D-AE50D53004A3}">
      <dsp:nvSpPr>
        <dsp:cNvPr id="0" name=""/>
        <dsp:cNvSpPr/>
      </dsp:nvSpPr>
      <dsp:spPr>
        <a:xfrm rot="240000">
          <a:off x="2816053" y="3245468"/>
          <a:ext cx="1713297" cy="798221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300" kern="1200" dirty="0">
            <a:solidFill>
              <a:schemeClr val="lt1">
                <a:alpha val="0"/>
              </a:schemeClr>
            </a:solidFill>
          </a:endParaRPr>
        </a:p>
      </dsp:txBody>
      <dsp:txXfrm>
        <a:off x="2855019" y="3284434"/>
        <a:ext cx="1635365" cy="720289"/>
      </dsp:txXfrm>
    </dsp:sp>
    <dsp:sp modelId="{8EA6B1CE-FF05-9D45-B262-1068204E9214}">
      <dsp:nvSpPr>
        <dsp:cNvPr id="0" name=""/>
        <dsp:cNvSpPr/>
      </dsp:nvSpPr>
      <dsp:spPr>
        <a:xfrm rot="240000">
          <a:off x="2878060" y="2386915"/>
          <a:ext cx="1713297" cy="798221"/>
        </a:xfrm>
        <a:prstGeom prst="roundRect">
          <a:avLst/>
        </a:prstGeom>
        <a:solidFill>
          <a:schemeClr val="accent6">
            <a:shade val="80000"/>
            <a:hueOff val="99066"/>
            <a:satOff val="5429"/>
            <a:lumOff val="59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300" kern="1200" dirty="0">
            <a:solidFill>
              <a:schemeClr val="lt1">
                <a:alpha val="0"/>
              </a:schemeClr>
            </a:solidFill>
          </a:endParaRPr>
        </a:p>
      </dsp:txBody>
      <dsp:txXfrm>
        <a:off x="2917026" y="2425881"/>
        <a:ext cx="1635365" cy="720289"/>
      </dsp:txXfrm>
    </dsp:sp>
    <dsp:sp modelId="{7C519D40-6FEA-8E4B-8422-068676051E62}">
      <dsp:nvSpPr>
        <dsp:cNvPr id="0" name=""/>
        <dsp:cNvSpPr/>
      </dsp:nvSpPr>
      <dsp:spPr>
        <a:xfrm rot="240000">
          <a:off x="2940066" y="1547440"/>
          <a:ext cx="1713297" cy="798221"/>
        </a:xfrm>
        <a:prstGeom prst="roundRect">
          <a:avLst/>
        </a:prstGeom>
        <a:solidFill>
          <a:schemeClr val="accent6">
            <a:shade val="80000"/>
            <a:hueOff val="198131"/>
            <a:satOff val="10857"/>
            <a:lumOff val="11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300" kern="1200" dirty="0">
            <a:solidFill>
              <a:schemeClr val="lt1">
                <a:alpha val="0"/>
              </a:schemeClr>
            </a:solidFill>
          </a:endParaRPr>
        </a:p>
      </dsp:txBody>
      <dsp:txXfrm>
        <a:off x="2979032" y="1586406"/>
        <a:ext cx="1635365" cy="720289"/>
      </dsp:txXfrm>
    </dsp:sp>
    <dsp:sp modelId="{C1598E07-B55B-F041-A5CA-AC25843758A9}">
      <dsp:nvSpPr>
        <dsp:cNvPr id="0" name=""/>
        <dsp:cNvSpPr/>
      </dsp:nvSpPr>
      <dsp:spPr>
        <a:xfrm rot="240000">
          <a:off x="359635" y="3073758"/>
          <a:ext cx="1713297" cy="798221"/>
        </a:xfrm>
        <a:prstGeom prst="roundRect">
          <a:avLst/>
        </a:prstGeom>
        <a:solidFill>
          <a:schemeClr val="accent6">
            <a:shade val="80000"/>
            <a:hueOff val="297197"/>
            <a:satOff val="16286"/>
            <a:lumOff val="179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300" kern="1200" dirty="0">
            <a:solidFill>
              <a:schemeClr val="lt1">
                <a:alpha val="0"/>
              </a:schemeClr>
            </a:solidFill>
          </a:endParaRPr>
        </a:p>
      </dsp:txBody>
      <dsp:txXfrm>
        <a:off x="398601" y="3112724"/>
        <a:ext cx="1635365" cy="720289"/>
      </dsp:txXfrm>
    </dsp:sp>
    <dsp:sp modelId="{7B043B9E-F3A3-2B43-95C8-41C77B72BA5E}">
      <dsp:nvSpPr>
        <dsp:cNvPr id="0" name=""/>
        <dsp:cNvSpPr/>
      </dsp:nvSpPr>
      <dsp:spPr>
        <a:xfrm rot="240000">
          <a:off x="421642" y="2215204"/>
          <a:ext cx="1713297" cy="798221"/>
        </a:xfrm>
        <a:prstGeom prst="roundRect">
          <a:avLst/>
        </a:prstGeom>
        <a:solidFill>
          <a:schemeClr val="accent6">
            <a:shade val="80000"/>
            <a:hueOff val="396262"/>
            <a:satOff val="21715"/>
            <a:lumOff val="23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300" kern="1200" dirty="0">
            <a:solidFill>
              <a:schemeClr val="lt1">
                <a:alpha val="0"/>
              </a:schemeClr>
            </a:solidFill>
          </a:endParaRPr>
        </a:p>
      </dsp:txBody>
      <dsp:txXfrm>
        <a:off x="460608" y="2254170"/>
        <a:ext cx="1635365" cy="7202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35A64-B8FE-B243-96C7-3F913D856E17}">
      <dsp:nvSpPr>
        <dsp:cNvPr id="0" name=""/>
        <dsp:cNvSpPr/>
      </dsp:nvSpPr>
      <dsp:spPr>
        <a:xfrm>
          <a:off x="1046237" y="937824"/>
          <a:ext cx="3823360" cy="1327802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345E7-3A2B-FA4E-9D78-30377EE8A9C3}">
      <dsp:nvSpPr>
        <dsp:cNvPr id="0" name=""/>
        <dsp:cNvSpPr/>
      </dsp:nvSpPr>
      <dsp:spPr>
        <a:xfrm>
          <a:off x="2593364" y="4126073"/>
          <a:ext cx="740961" cy="474215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1C203-2C31-C248-AE03-A2F1E0F55EAB}">
      <dsp:nvSpPr>
        <dsp:cNvPr id="0" name=""/>
        <dsp:cNvSpPr/>
      </dsp:nvSpPr>
      <dsp:spPr>
        <a:xfrm>
          <a:off x="857796" y="4618060"/>
          <a:ext cx="4212097" cy="88915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 err="1">
              <a:solidFill>
                <a:schemeClr val="accent5"/>
              </a:solidFill>
            </a:rPr>
            <a:t>Number</a:t>
          </a:r>
          <a:r>
            <a:rPr lang="tr-TR" sz="2100" b="1" kern="1200" dirty="0">
              <a:solidFill>
                <a:schemeClr val="accent5"/>
              </a:solidFill>
            </a:rPr>
            <a:t> </a:t>
          </a:r>
          <a:r>
            <a:rPr lang="tr-TR" sz="2100" b="1" kern="1200" dirty="0" err="1">
              <a:solidFill>
                <a:schemeClr val="accent5"/>
              </a:solidFill>
            </a:rPr>
            <a:t>and</a:t>
          </a:r>
          <a:r>
            <a:rPr lang="tr-TR" sz="2100" b="1" kern="1200" dirty="0">
              <a:solidFill>
                <a:schemeClr val="accent5"/>
              </a:solidFill>
            </a:rPr>
            <a:t> </a:t>
          </a:r>
          <a:r>
            <a:rPr lang="tr-TR" sz="2100" b="1" kern="1200" dirty="0" err="1">
              <a:solidFill>
                <a:schemeClr val="accent5"/>
              </a:solidFill>
            </a:rPr>
            <a:t>variety</a:t>
          </a:r>
          <a:r>
            <a:rPr lang="tr-TR" sz="2100" b="1" kern="1200" dirty="0">
              <a:solidFill>
                <a:schemeClr val="accent5"/>
              </a:solidFill>
            </a:rPr>
            <a:t> of </a:t>
          </a:r>
          <a:r>
            <a:rPr lang="tr-TR" sz="2100" b="1" kern="1200" dirty="0" err="1">
              <a:solidFill>
                <a:schemeClr val="accent5"/>
              </a:solidFill>
            </a:rPr>
            <a:t>menu</a:t>
          </a:r>
          <a:r>
            <a:rPr lang="tr-TR" sz="2100" b="1" kern="1200" dirty="0">
              <a:solidFill>
                <a:schemeClr val="accent5"/>
              </a:solidFill>
            </a:rPr>
            <a:t> </a:t>
          </a:r>
          <a:r>
            <a:rPr lang="tr-TR" sz="2100" b="1" kern="1200" dirty="0" err="1">
              <a:solidFill>
                <a:schemeClr val="accent5"/>
              </a:solidFill>
            </a:rPr>
            <a:t>components</a:t>
          </a:r>
          <a:endParaRPr lang="tr-TR" sz="2100" b="1" kern="1200" dirty="0">
            <a:solidFill>
              <a:schemeClr val="accent5"/>
            </a:solidFill>
          </a:endParaRPr>
        </a:p>
      </dsp:txBody>
      <dsp:txXfrm>
        <a:off x="857796" y="4618060"/>
        <a:ext cx="4212097" cy="889153"/>
      </dsp:txXfrm>
    </dsp:sp>
    <dsp:sp modelId="{66CE3FD0-2B19-FE43-A98F-34F4AB7A9CF2}">
      <dsp:nvSpPr>
        <dsp:cNvPr id="0" name=""/>
        <dsp:cNvSpPr/>
      </dsp:nvSpPr>
      <dsp:spPr>
        <a:xfrm>
          <a:off x="2436280" y="2368176"/>
          <a:ext cx="1333730" cy="1333730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 err="1"/>
            <a:t>Availability</a:t>
          </a:r>
          <a:endParaRPr lang="tr-TR" sz="1500" kern="1200" dirty="0"/>
        </a:p>
      </dsp:txBody>
      <dsp:txXfrm>
        <a:off x="2631600" y="2563496"/>
        <a:ext cx="943090" cy="943090"/>
      </dsp:txXfrm>
    </dsp:sp>
    <dsp:sp modelId="{A17E1FEA-BDEA-864C-85DC-7368F7CFCF34}">
      <dsp:nvSpPr>
        <dsp:cNvPr id="0" name=""/>
        <dsp:cNvSpPr/>
      </dsp:nvSpPr>
      <dsp:spPr>
        <a:xfrm>
          <a:off x="1481922" y="1367582"/>
          <a:ext cx="1333730" cy="1333730"/>
        </a:xfrm>
        <a:prstGeom prst="ellipse">
          <a:avLst/>
        </a:prstGeom>
        <a:solidFill>
          <a:schemeClr val="accent5">
            <a:shade val="80000"/>
            <a:hueOff val="-87308"/>
            <a:satOff val="11426"/>
            <a:lumOff val="112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Culture&amp;Habits</a:t>
          </a:r>
          <a:endParaRPr lang="tr-TR" sz="2200" kern="120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677242" y="1562902"/>
        <a:ext cx="943090" cy="943090"/>
      </dsp:txXfrm>
    </dsp:sp>
    <dsp:sp modelId="{392828C2-E4C2-FE46-8B58-F379111A9ADC}">
      <dsp:nvSpPr>
        <dsp:cNvPr id="0" name=""/>
        <dsp:cNvSpPr/>
      </dsp:nvSpPr>
      <dsp:spPr>
        <a:xfrm>
          <a:off x="2845291" y="1045116"/>
          <a:ext cx="1333730" cy="1333730"/>
        </a:xfrm>
        <a:prstGeom prst="ellipse">
          <a:avLst/>
        </a:prstGeom>
        <a:solidFill>
          <a:schemeClr val="accent5">
            <a:shade val="80000"/>
            <a:hueOff val="-174616"/>
            <a:satOff val="22851"/>
            <a:lumOff val="224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Location</a:t>
          </a:r>
          <a:endParaRPr lang="tr-TR" sz="2100" kern="120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040611" y="1240436"/>
        <a:ext cx="943090" cy="943090"/>
      </dsp:txXfrm>
    </dsp:sp>
    <dsp:sp modelId="{8DD6BF9C-6626-C94B-B289-F4A131784494}">
      <dsp:nvSpPr>
        <dsp:cNvPr id="0" name=""/>
        <dsp:cNvSpPr/>
      </dsp:nvSpPr>
      <dsp:spPr>
        <a:xfrm>
          <a:off x="889153" y="774813"/>
          <a:ext cx="4149383" cy="331950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A129C-DE28-824B-B6F2-5C3AA75CC28B}">
      <dsp:nvSpPr>
        <dsp:cNvPr id="0" name=""/>
        <dsp:cNvSpPr/>
      </dsp:nvSpPr>
      <dsp:spPr>
        <a:xfrm>
          <a:off x="0" y="147359"/>
          <a:ext cx="7785100" cy="20640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b="0" i="0" u="none" strike="noStrike" kern="1200" dirty="0" err="1">
              <a:effectLst/>
              <a:latin typeface="+mn-lt"/>
              <a:cs typeface="Arial" panose="020B0604020202020204" pitchFamily="34" charset="0"/>
            </a:rPr>
            <a:t>Possible</a:t>
          </a:r>
          <a:r>
            <a:rPr lang="tr-TR" sz="5400" b="0" i="0" u="none" strike="noStrike" kern="1200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kern="1200" dirty="0" err="1">
              <a:effectLst/>
              <a:latin typeface="+mn-lt"/>
              <a:cs typeface="Arial" panose="020B0604020202020204" pitchFamily="34" charset="0"/>
            </a:rPr>
            <a:t>stakeholders</a:t>
          </a:r>
          <a:r>
            <a:rPr lang="tr-TR" sz="5400" b="0" i="0" u="none" strike="noStrike" kern="1200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kern="1200" dirty="0" err="1">
              <a:effectLst/>
              <a:latin typeface="+mn-lt"/>
              <a:cs typeface="Arial" panose="020B0604020202020204" pitchFamily="34" charset="0"/>
            </a:rPr>
            <a:t>listed</a:t>
          </a:r>
          <a:r>
            <a:rPr lang="tr-TR" sz="5400" b="0" i="0" u="none" strike="noStrike" kern="1200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kern="1200" dirty="0" err="1">
              <a:effectLst/>
              <a:latin typeface="+mn-lt"/>
              <a:cs typeface="Arial" panose="020B0604020202020204" pitchFamily="34" charset="0"/>
            </a:rPr>
            <a:t>by</a:t>
          </a:r>
          <a:r>
            <a:rPr lang="tr-TR" sz="5400" b="0" i="0" u="none" strike="noStrike" kern="1200" dirty="0">
              <a:effectLst/>
              <a:latin typeface="+mn-lt"/>
              <a:cs typeface="Arial" panose="020B0604020202020204" pitchFamily="34" charset="0"/>
            </a:rPr>
            <a:t> </a:t>
          </a:r>
          <a:r>
            <a:rPr lang="tr-TR" sz="5400" b="0" i="0" u="none" strike="noStrike" kern="1200" dirty="0" err="1">
              <a:effectLst/>
              <a:latin typeface="+mn-lt"/>
              <a:cs typeface="Arial" panose="020B0604020202020204" pitchFamily="34" charset="0"/>
            </a:rPr>
            <a:t>researchers</a:t>
          </a:r>
          <a:endParaRPr lang="tr-TR" sz="5400" kern="1200" dirty="0">
            <a:latin typeface="+mn-lt"/>
            <a:cs typeface="Arial" panose="020B0604020202020204" pitchFamily="34" charset="0"/>
          </a:endParaRPr>
        </a:p>
      </dsp:txBody>
      <dsp:txXfrm>
        <a:off x="60453" y="207812"/>
        <a:ext cx="7664194" cy="1943096"/>
      </dsp:txXfrm>
    </dsp:sp>
    <dsp:sp modelId="{39252ACA-DE7A-284C-AFCD-53671F859399}">
      <dsp:nvSpPr>
        <dsp:cNvPr id="0" name=""/>
        <dsp:cNvSpPr/>
      </dsp:nvSpPr>
      <dsp:spPr>
        <a:xfrm rot="5400000">
          <a:off x="3560809" y="2189282"/>
          <a:ext cx="663481" cy="928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300" kern="1200"/>
        </a:p>
      </dsp:txBody>
      <dsp:txXfrm rot="-5400000">
        <a:off x="3613909" y="2321942"/>
        <a:ext cx="557281" cy="464437"/>
      </dsp:txXfrm>
    </dsp:sp>
    <dsp:sp modelId="{BA572834-5EB6-0248-82C1-29F533DF1C75}">
      <dsp:nvSpPr>
        <dsp:cNvPr id="0" name=""/>
        <dsp:cNvSpPr/>
      </dsp:nvSpPr>
      <dsp:spPr>
        <a:xfrm>
          <a:off x="0" y="3096004"/>
          <a:ext cx="7785100" cy="2064002"/>
        </a:xfrm>
        <a:prstGeom prst="roundRect">
          <a:avLst>
            <a:gd name="adj" fmla="val 10000"/>
          </a:avLst>
        </a:prstGeom>
        <a:solidFill>
          <a:schemeClr val="accent4">
            <a:hueOff val="-1242617"/>
            <a:satOff val="0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Interviews with possible stakeholders</a:t>
          </a:r>
        </a:p>
      </dsp:txBody>
      <dsp:txXfrm>
        <a:off x="60453" y="3156457"/>
        <a:ext cx="7664194" cy="1943096"/>
      </dsp:txXfrm>
    </dsp:sp>
    <dsp:sp modelId="{1B036196-E5E3-9748-ACFC-39C2C326F40B}">
      <dsp:nvSpPr>
        <dsp:cNvPr id="0" name=""/>
        <dsp:cNvSpPr/>
      </dsp:nvSpPr>
      <dsp:spPr>
        <a:xfrm rot="5400000">
          <a:off x="3505549" y="5211607"/>
          <a:ext cx="774001" cy="928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485234"/>
            <a:satOff val="0"/>
            <a:lumOff val="5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800" kern="1200"/>
        </a:p>
      </dsp:txBody>
      <dsp:txXfrm rot="-5400000">
        <a:off x="3613909" y="5289007"/>
        <a:ext cx="557281" cy="541801"/>
      </dsp:txXfrm>
    </dsp:sp>
    <dsp:sp modelId="{DF654961-C19B-4C4D-9B19-0723ADCC7299}">
      <dsp:nvSpPr>
        <dsp:cNvPr id="0" name=""/>
        <dsp:cNvSpPr/>
      </dsp:nvSpPr>
      <dsp:spPr>
        <a:xfrm>
          <a:off x="0" y="6192009"/>
          <a:ext cx="7785100" cy="2064002"/>
        </a:xfrm>
        <a:prstGeom prst="roundRect">
          <a:avLst>
            <a:gd name="adj" fmla="val 10000"/>
          </a:avLst>
        </a:prstGeom>
        <a:solidFill>
          <a:schemeClr val="accent4">
            <a:hueOff val="-2485234"/>
            <a:satOff val="0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Finalised</a:t>
          </a:r>
          <a:r>
            <a:rPr lang="en-US" sz="5400" kern="1200" dirty="0"/>
            <a:t> list</a:t>
          </a:r>
        </a:p>
      </dsp:txBody>
      <dsp:txXfrm>
        <a:off x="60453" y="6252462"/>
        <a:ext cx="7664194" cy="19430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BA40E-78D3-D449-8D44-A05A61E7C1B9}">
      <dsp:nvSpPr>
        <dsp:cNvPr id="0" name=""/>
        <dsp:cNvSpPr/>
      </dsp:nvSpPr>
      <dsp:spPr>
        <a:xfrm>
          <a:off x="0" y="138202"/>
          <a:ext cx="5497608" cy="32985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b="0" i="0" u="none" strike="noStrike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National</a:t>
          </a:r>
          <a:r>
            <a:rPr lang="tr-TR" sz="5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5400" b="0" i="0" u="none" strike="noStrike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characterization</a:t>
          </a:r>
          <a:r>
            <a:rPr lang="tr-TR" sz="5400" b="0" i="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tr-TR" sz="5400" b="0" i="0" u="none" strike="noStrike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food</a:t>
          </a:r>
          <a:r>
            <a:rPr lang="tr-TR" sz="5400" b="0" i="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service in </a:t>
          </a:r>
          <a:r>
            <a:rPr lang="tr-TR" sz="5400" b="0" i="0" u="none" strike="noStrike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HEIs</a:t>
          </a:r>
          <a:endParaRPr lang="tr-TR" sz="5400" b="0" i="0" u="none" strike="noStrike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38202"/>
        <a:ext cx="5497608" cy="3298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0T11:21:03.06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2540 1 24575,'-49'76'0,"11"-24"0,-7 6 0,4-5 0,-3 3 0,-2 2 0,-6 7 0,-1 3 0,0-1-502,2 2 1,-1-1 0,2 1 501,3-3 0,1 1 0,2-1 0,6-4 0,2 0 0,2-1 60,-12 26 0,3-1-60,1-1 0,1 0 0,14-24 0,1 1 0,0 1 0,-2 3 0,-2 1 0,1 1 0,-1 6 0,0 0 0,1 3-246,0 7 0,2 2 1,-1 1 245,0 0 0,0 2 0,2-1 0,3 0 0,1-1 0,0 0 0,0 2 0,1 1 0,0-1 0,1 1 0,1 0 0,1 2 0,3-18 0,1 1 0,0 1 0,0 1 0,-2 4 0,1 1 0,0 1 0,1 0 0,1 1 0,0 0 0,1 0 0,1 1-426,1 1 1,-1 1-1,2 0 1,2 0 425,0 0 0,2-1 0,1 1 0,1 1 0,0 2 0,2 1 0,0 0 0,0 0 0,0 1 0,1 1 0,1 0 0,-1-1 0,0-1 0,0 0 0,0 0 0,0-1 0,0-3 0,0-1 0,0-1 0,0-2-77,0 19 1,0-3-1,0-3 77,0-10 0,0-2 0,0-3 50,0-9 1,0-3 0,0-1-51,0 17 0,0-4 485,0-15 0,0-4-485,0 33 1793,0-34-1793,-8-30 1032,-15-33-1032,-18-42 106,-14-31-106,24 28 0,0-4 0,-3-5 0,-2-3 0,-6-6 0,-2-1 0,-2-5 0,-1 1 0,1 3 0,2 0 0,5 5 0,3 1 0,9 12 0,2 2 0,-8-26 0,16 19 0,11 25 0,11 19 0,7 15 0,11 12 0,15 12 0,5 4 0,2 9 0,-2 2 0,-6 0 0,-2 1 0,-2-7 0,-9-2 0,-9-7 0,-1-4 0,-5-2 0,5-3 0,0 5 0,-4 1 0,2 0 0,-5 0 0,1-4 0,1-2 0,-1 0 0,-1 1 0,-2 1 0,-5 4 0,0-4 0,0-4 0,0-1 0,0 2 0,6 7 0,1 4 0,7-1 0,0 1 0,0-5 0,3 3 0,-2 3 0,-1-2 0,-1-2 0,3-8 0,-1-3 0,3-6 0,-5-3 0,-2-3 0,1-2 0,2 5 0,6 6 0,2 7 0,3-2 0,-4-4 0,-2-8 0,0-6 0,-3-5 0,3-6 0,-2-15 0,3-19 0,7-15 0,3-8 0,1 1 0,0 6 0,-2 9 0,-1 2 0,-6 7 0,-2 5 0,1-4 0,1 3 0,6-13 0,1-9 0,-1 0 0,1 1 0,-1 19 0,1 8 0,-1 11 0,-2 3 0,-2-1 0,-1-2 0,2 4 0,-3-2 0,3 4 0,1-1 0,1-7 0,3 1 0,-6-1 0,0 5 0,-7 3 0,0 2 0,-3 1 0,-2-1 0,1 0 0,0 2 0,7-2 0,2 0 0,-2-2 0,-24 2-820,-26 6 1,6 1 0,-8 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0T11:21:03.06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9667 380 24575,'-78'0'0,"23"0"0,-5 0 0,-20 0 0,-6 0 0,18-1 0,-2-1 0,-2-1 0,-6-2 0,-1-1 0,-3-1-1093,-10-2 1,-2-1 0,-3-1 898,19 1 0,-3 1 0,0-2 0,0 1 194,-3 0 0,-1-1 0,0 1 0,1-1-70,-1 1 1,0 1 0,1-1 0,1 1 69,5 0 0,0-1 0,1 1 0,1 0 0,-21-3 0,1-1 0,2 1 0,2 0 0,1-1 0,1 1 0,3-1 0,0 0 0,0 2-263,-1 0 1,-1 1-1,2 1 263,3 2 0,1 0 0,0 2 0,0 1 0,1 2 0,-1 0 0,-3 1 0,-1 2 0,0-1 0,-2 0 0,1 0 0,-1 0 0,-3 0 0,0 0 0,1 0 0,2 0 0,0 0 0,2 0 0,7 0 0,2 0 0,1 0 0,6 0 0,0 0 0,2 0 0,-26 0 0,2 0 0,3 1 0,0 2 0,-1 5 0,0 4 0,2 2 0,0 4 0,1 4 0,1 3 0,3 4 0,2 1 0,4-4 0,1 1 1381,-1 2 1,-1 0-1382,4-1 0,1 1 678,3-4 0,1 0-678,-4 2 0,0 1 499,2 0 1,1 1-500,-5 0 0,0 1 0,-4 4 0,-1 0 0,5-1 0,0 0 0,1 0 0,1 0 0,5-1 0,0 1 0,5-1 0,2 0 0,1-1 0,0 1 0,3 0 0,0 0 0,3-1 0,2 0 0,5-3 0,1-1 0,-34 15 0,25-12 0,17-12 0,14-2 0,5-1 0,-6 6 0,-16 5 0,-24 11 0,-14 10 0,34-20 0,-1 1 0,3 2 0,1 1 0,-33 29 0,22-8 0,19-15 0,15-11 0,12-8 0,-1-4 0,2-1 0,-1-1 0,1 1 0,2 4 0,-2-1 0,-5 2 0,-1-3 0,2-11 0,5-9 0,5-21 0,1-25 0,0-15 0,0-17 0,0 3 0,0 2 0,0 3 0,0-1 0,0 0 0,0 12 0,0 9 0,0 12 0,0 3 0,0 0 0,0 5 0,0 3 0,0 8 0,0 12 0,0 62 0,0 1 0,0 43 0,0-27 0,0-7 0,0-1 0,0-1 0,0 0 0,0-6 0,7-2 0,0-8 0,1-5 0,1 0 0,-2-6 0,0-1 0,0-5 0,1-3 0,-1-3 0,4-2 0,2-4 0,-2-7 0,3-3 0,0-3 0,-1 0 0,2 0 0,2 0 0,2 0 0,8 0 0,2 0 0,10 0 0,8 0 0,5-7 0,6-1 0,0-3 0,0-3 0,0 6 0,-5 0 0,-10 2 0,-8-1 0,-6-1 0,-1 2 0,5 3 0,-3 3 0,-2 0 0,-2 0 0,-3 0 0,-1 0 0,-2 0 0,-1 0 0,1 0 0,1 0 0,-1 0 0,1 0 0,3 0 0,1 0 0,3 0 0,-1 0 0,-2 0 0,-1 0 0,-2 0 0,-4 0 0,0 0 0,-3 0 0,0 0 0,4 0 0,-11 0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0T11:21:03.06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0 263 24575,'60'-7'0,"0"-1"0,-3-2 0,8-3 0,15-3 0,11-4 0,-36 9 0,3 1 0,6-2 0,4 0 0,12 0 0,6 0 0,-17 3 0,2 0 0,1-1-314,10-1 1,2 0 0,1 0 313,8 1 0,1 1 0,1 0 0,1 2 0,0 1 0,0 1 0,-1 0 0,0 2 0,-1 0 0,-3 2 0,0 1 0,0 0 0,0 0 0,1 0 0,0 0 0,2 0 0,1 0 0,0 0 0,0 0 0,0 0 0,0 0 0,-4 0 0,0-1 0,-2 2 0,-7 1 0,-1 1 0,-2 2 0,-7 1 0,-2 3 0,0 1-151,-3 1 0,0 2 0,0 1 151,0 3 0,0 2 0,1 0 0,5 1 0,0 0 0,3 2 0,7 2 0,1 1 0,2 2-501,6 4 0,1 3 0,1 0 501,-19-7 0,0 0 0,1 1 0,0 2 0,1 1 0,0 1 0,0 1 0,0 0 0,-2 1 0,-1 1 0,0 0 0,1 0 0,-1 0 0,1 1 0,-1 0 0,1 1 0,-1 1 0,1 0 0,-1 1 0,1 0 0,0 0 0,1 0 0,0 1 0,1 0-544,8 3 1,1 1 0,1 1 0,0 0 543,-15-7 0,0 0 0,1 1 0,-1 0 0,1 0 0,1 2 0,2 0 0,-1 1 0,0 0 0,-1-1 0,-3 0 0,1-1 0,-1 1 0,-2-1 0,-1-1-14,6 6 1,-1-1 0,-3 0-1,-1-1 14,12 10 0,-4-1 0,-2 0 0,-9-3 0,-3 0 0,-2 0 0,-6-1 0,-1 2 0,-1-1 46,1 2 0,-1 1 0,0-1-46,-2 0 0,-1-1 0,-1 0 0,19 21 0,-2 0 0,1-3 0,0 1 0,0-2 0,2 2 0,-18-19 0,0 1 0,2 0 208,4 5 1,2 0 0,1 1-209,1 0 0,0 0 0,0 0 0,-3-3 0,-1 0 0,-1-1 710,-5-6 1,-1-2 0,-2 0-711,12 13 0,-4-2 472,-10-6 0,-3-3-472,-7-7 0,-2-2 281,27 36-281,-2 3 422,-25-36 0,0 2-422,1 4 0,0-1 79,4-2 0,0-2-79,-1 1 0,1-2 0,-1-1 0,1-1 0,0 0 0,0 1 0,0 3 0,0 1 0,0-1 0,-1 0 0,-3-1 0,-1-1 0,27 32 0,-12-16 0,-16-17 0,-20-14 0,-19-16 0,-36-14 0,-25-18 0,-21-16 0,37 12 0,1-2 0,2-3 0,1 1 0,0 2 0,1 1 0,-40-19 0,10 9 0,8 9 0,-1-2 0,-18 1 0,31 13 0,-3 0 0,-7 0 0,-1 0 0,0 2 0,1 1 0,8 0 0,4 2 0,-17-2 0,38 5 0,32 4 0,25 4 0,25 0 0,20 0 0,17 0 0,-36 0 0,1 0 0,0 0 0,0 1 0,1 2 0,0 2 0,3 2 0,0 3 0,2 2 0,2 2 0,6 4 0,2 1 0,3 0 0,0 1 0,-1-1 0,-2 0 0,-6-1 0,-3-2 0,-8-4 0,-2-1 0,26 5 0,-25-9 0,-18-3 0,-15-4 0,-8 5 0,5 2 0,-3 3 0,-3 2 0,0 1 0,-7 6 0,0-2 0,0-10 0,0-40 0,0-1 0,0-30 0,0 13 0,0-3 0,0 1 0,0 2 0,0 0 0,0-7 0,0-4 0,0 3 0,0 6 0,0 17 0,0 3 0,0 10 0,0 0 0,0-1 0,-7-1 0,-1-3 0,0-3 0,2-2 0,6-3 0,0 3 0,0 5 0,0 0 0,0 4 0,0 1 0,0 0 0,0 0 0,0 5 0,0-1 0,0 6 0,-5 5 0,-7 3-820,-2 4 1,3 1 0,4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3T20:12:15.725"/>
    </inkml:context>
    <inkml:brush xml:id="br0">
      <inkml:brushProperty name="width" value="0.22931" units="cm"/>
      <inkml:brushProperty name="height" value="0.22931" units="cm"/>
      <inkml:brushProperty name="color" value="#CC0066"/>
    </inkml:brush>
  </inkml:definitions>
  <inkml:trace contextRef="#ctx0" brushRef="#br0">1326 0 24575,'52'0'0,"32"17"0,-22 5 0,5 7 0,4 9 0,-1 5 0,-3 6 0,-5 4 0,-9 2 0,-7 2 0,-14-1 0,-5 1 0,-4 4 0,-3 2 0,-3-1 0,-4 1 0,-6-1 0,-3 0 0,0 3 0,-1 1 0,-2 1 0,-2 1 0,1 6 0,0 1 0,0-2 0,0 1 0,0 1 0,0 1 0,1 9 0,-2 3 0,0-20 0,-1 3 0,-2 1-327,-3 7 0,-3 3 0,-3-1 327,-7 6 0,-3 0 0,-4 0 0,-5 5 0,-4 0 0,-3-1 0,-3-3 0,-4-1 0,-2-1 0,11-20 0,-2 0 0,0 0 0,-1-1 0,-1 0 0,0-1 0,-1 0 0,-1-2 0,-16 18 0,-2-2 0,0-2 0,1-4 0,0-2 0,1-4 0,6-8 0,2-3 0,1-3 0,-14 12 0,3-5 0,12-10 0,1-3 0,1-8 0,-2-2 0,1-3 0,-1-3 0,-1-3 0,1-1 0,2-1 0,0 0 981,-37 24-981,7-9 0,16-4 0,15-15 0,20-19 0,13-15 0,6-30 0,7-21 0,0-22 0,0-12 0,0 44 0,0-2 0,0-1 0,0-1 0,-1 0 0,2-2 0,3-9 0,2-2 0,0-6 0,0-2 0,1-2 0,-1-1 0,0-4 0,-2 0 0,-4-1 0,0 1 0,0 3 0,0 1 0,0 5 0,0 3 0,0 15 0,0 6 0,0-14 0,0 44 0,0 54 0,0 57 0,0-19 0,0 7 0,0 16 0,0 4 0,0-25 0,0 1 0,0 0 0,-3 0 0,-1 0 0,0-1 0,-2 30 0,0-3 0,-1-8 0,1-3 0,0-17 0,2-4 0,3-9 0,2-2 0,-1 38 0,0-9 0,0 0 0,0 0 0,0 1 0,0-3 0,0-27 0,0-25 0,7-32 0,21-25 0,23-4 0,31-11 0,-25 24 0,5 2 0,10 3 0,4 2 0,10 0 0,2 1 0,4 2 0,1 2 0,-1 0 0,1 0 0,0 0 0,-1 3 0,2 2 0,-2 2 0,-4-2 0,-1 2 0,-2-1 0,1 3 0,0 4 0,-1 2 0,3 3 0,-1 4 0,1 5 0,-2 3 0,-8 0 0,-2 2 0,-11-3 0,-4-1 0,-9-3 0,-2-2 0,32 10 0,-21-6 0,-18-7 0,-24-5 0,-11-6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3T12:09:45.60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2151 1 24575,'-42'71'0,"10"-23"0,-6 6 0,3-5 0,-2 4 0,-2 0 0,-5 8 0,-1 2 0,0 0-502,2 1 1,-1-1 0,2 1 501,2-2 0,1 0 0,2-1 0,5-3 0,1 0 0,2-1 60,-9 24 0,1-1-60,2-1 0,0 0 0,12-22 0,1 0 0,0 2 0,-2 2 0,-1 2 0,0 0 0,0 6 0,-1 0 0,2 2-246,-1 7 0,2 2 1,0 1 245,-1 0 0,0 2 0,2-1 0,3 0 0,0-1 0,1 0 0,-1 2 0,1 0 0,0 0 0,1 1 0,1 0 0,1 1 0,2-16 0,2 1 0,-1 1 0,0 0 0,-2 5 0,2 0 0,-1 1 0,1 0 0,1 2 0,0-1 0,1 0 0,1 1-426,0 1 1,0 1-1,1 0 1,2 0 425,0 0 0,2-1 0,1 1 0,0 1 0,1 1 0,1 2 0,0 0 0,0 0 0,0 0 0,1 2 0,1-1 0,-1 0 0,0-2 0,0 1 0,0 0 0,0-1 0,0-3 0,0-1 0,0-1 0,0-2-77,0 18 1,0-3-1,0-3 77,0-9 0,0-2 0,0-2 50,0-9 1,0-3 0,0-1-51,0 16 0,0-3 485,0-15 0,0-3-485,0 30 1793,0-31-1793,-7-28 1032,-12-31-1032,-16-39 106,-11-29-106,19 27 0,1-5 0,-3-4 0,-1-3 0,-6-5 0,-1-2 0,-2-4 0,-1 1 0,1 3 0,2-1 0,4 6 0,2 0 0,9 11 0,0 3 0,-6-25 0,14 17 0,9 24 0,9 18 0,6 14 0,10 11 0,12 11 0,4 3 0,3 9 0,-3 2 0,-5 0 0,-1 1 0,-2-7 0,-8-1 0,-7-7 0,-1-4 0,-5-1 0,5-4 0,0 5 0,-3 2 0,1-1 0,-4 0 0,0-4 0,2-1 0,-1 0 0,-1 0 0,-2 2 0,-4 3 0,0-4 0,0-3 0,0-1 0,0 2 0,5 6 0,1 4 0,6-1 0,0 1 0,0-5 0,2 3 0,-1 3 0,-1-2 0,-1-2 0,2-7 0,0-4 0,2-4 0,-4-4 0,-2-2 0,1-2 0,2 4 0,5 7 0,2 5 0,2-1 0,-3-4 0,-2-8 0,0-5 0,-2-4 0,2-6 0,-2-15 0,3-16 0,6-15 0,2-8 0,2 2 0,-1 5 0,-2 9 0,0 1 0,-5 7 0,-2 5 0,0-4 0,2 3 0,5-13 0,0-8 0,0 1 0,1 0 0,-2 18 0,2 7 0,-1 11 0,-2 2 0,-2-1 0,-1-1 0,3 3 0,-4-2 0,3 5 0,1-2 0,1-7 0,3 2 0,-6-1 0,0 4 0,-5 3 0,-1 2 0,-2 1 0,-2-1 0,1 0 0,0 2 0,6-2 0,2 0 0,-2-2 0,-21 2-820,-21 5 1,4 2 0,-6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3T12:09:50.08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8186 354 24575,'-66'0'0,"19"0"0,-3 0 0,-18 0 0,-5 0 0,15-1 0,-1-1 0,-2-1 0,-5-2 0,-1 0 0,-2-2-1093,-9-1 1,-2-1 0,-2-2 898,16 2 0,-2 1 0,-1-3 0,0 2 194,-2 0 0,-1-1 0,0 0 0,1 0-70,-1 1 1,0 0 0,1 0 0,1 1 69,4-1 0,0 0 0,0 1 0,2-1 0,-18-2 0,1-1 0,1 1 0,2 0 0,1-1 0,1 0 0,2 0 0,1 0 0,-1 2-263,-1 0 1,0 0-1,1 2 263,3 2 0,1-1 0,0 2 0,-1 2 0,2 1 0,-1 0 0,-3 1 0,-1 2 0,0-1 0,-1 0 0,1 0 0,-2 0 0,-2 0 0,0 0 0,1 0 0,2 0 0,0 0 0,1 0 0,6 0 0,2 0 0,1 0 0,5 0 0,0 0 0,1 0 0,-21 0 0,1 0 0,3 1 0,0 2 0,-1 4 0,0 4 0,1 2 0,1 4 0,0 4 0,2 2 0,2 4 0,1 1 0,4-4 0,1 1 1381,-1 2 1,-1 0-1382,3-1 0,2 1 678,2-4 0,0 1-678,-2 1 0,-1 1 499,2 0 1,1 1-500,-4 0 0,-1 1 0,-3 3 0,0 1 0,4-1 0,-1-1 0,2 1 0,0 0 0,5-1 0,-1 0 0,5 0 0,1 0 0,2-1 0,-1 0 0,3 1 0,0 0 0,2-1 0,2 0 0,5-3 0,0-1 0,-29 14 0,22-11 0,14-11 0,12-3 0,4 0 0,-5 6 0,-14 4 0,-20 11 0,-11 8 0,28-18 0,-1 2 0,3 0 0,0 2 0,-27 27 0,18-8 0,17-13 0,12-11 0,10-7 0,-1-4 0,2-1 0,0-1 0,0 1 0,1 4 0,-1-1 0,-4 2 0,-1-3 0,2-11 0,4-7 0,4-20 0,1-24 0,0-13 0,0-17 0,0 4 0,0 1 0,0 4 0,0-2 0,0 0 0,0 12 0,0 7 0,0 12 0,0 3 0,0 0 0,0 4 0,0 4 0,0 6 0,0 12 0,0 58 0,0 0 0,0 41 0,0-26 0,0-6 0,0-1 0,0-1 0,0 0 0,0-6 0,6-1 0,0-8 0,1-5 0,0 0 0,-1-5 0,0-1 0,0-5 0,1-2 0,-1-3 0,3-3 0,2-2 0,-2-8 0,3-2 0,0-3 0,-1 0 0,2 0 0,1 0 0,2 0 0,7 0 0,2 0 0,8 0 0,7 0 0,4-7 0,5 0 0,0-3 0,0-3 0,0 5 0,-4 1 0,-9 1 0,-6 0 0,-6-2 0,0 3 0,4 2 0,-2 3 0,-3 0 0,-1 0 0,-2 0 0,-2 0 0,-1 0 0,-1 0 0,1 0 0,1 0 0,-1 0 0,1 0 0,2 0 0,1 0 0,3 0 0,-1 0 0,-2 0 0,-1 0 0,-1 0 0,-4 0 0,1 0 0,-4 0 0,1 0 0,3 0 0,-9 0 0,3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3T12:10:02.6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0 245 24575,'51'-7'0,"0"0"0,-3-3 0,7-2 0,13-3 0,9-3 0,-31 8 0,3 0 0,6-1 0,2 0 0,11 0 0,5 0 0,-15 2 0,2 1 0,1-1-314,9-2 1,1 1 0,1 0 313,7 1 0,0 0 0,2 1 0,0 1 0,0 2 0,0 0 0,0 0 0,-1 3 0,0-1 0,-3 2 0,0 1 0,0 0 0,0 0 0,1 0 0,0 0 0,2 0 0,0 0 0,0 0 0,1 0 0,-1 0 0,1 0 0,-4 0 0,0-1 0,-2 2 0,-5 1 0,-2 1 0,-1 1 0,-6 2 0,-2 2 0,1 1-151,-4 2 0,1 1 0,0 1 151,0 3 0,-1 1 0,2 1 0,4 1 0,0-1 0,2 3 0,6 1 0,1 1 0,2 2-501,5 4 0,1 3 0,0 0 501,-15-7 0,-1 0 0,2 1 0,-1 2 0,1 1 0,1 0 0,-1 2 0,0 0 0,-1 0 0,-2 2 0,1 0 0,0-1 0,0 1 0,1 0 0,-2 1 0,2 0 0,-2 2 0,2-1 0,-1 1 0,0 0 0,1 1 0,0-1 0,0 1 0,1 0-544,7 3 1,1 1 0,1 1 0,0 0 543,-13-6 0,0-1 0,0 1 0,0 0 0,1 1 0,1 1 0,1 0 0,0 1 0,-1 0 0,0-1 0,-3 1 0,1-2 0,-1 1 0,-2-1 0,0-1-14,5 6 1,-1-1 0,-3 0-1,-1-1 14,11 10 0,-4-2 0,-1 0 0,-9-2 0,-1-1 0,-3 1 0,-4-1 0,-1 1 0,-1 0 46,0 1 0,0 2 0,0-2-46,-2 1 0,0-2 0,-2 1 0,17 19 0,-2 0 0,0-3 0,1 1 0,0-1 0,1 1 0,-15-18 0,1 2 0,0-1 208,5 5 1,1 0 0,0 2-209,2-1 0,0 0 0,-1 0 0,-1-3 0,-2 0 0,-1-1 710,-4-5 1,0-2 0,-3 0-711,11 12 0,-3-2 472,-9-5 0,-3-4-472,-6-5 0,-1-3 281,23 34-281,-2 2 422,-21-32 0,-1 1-422,2 3 0,0 0 79,3-2 0,0-2-79,-1 1 0,1-2 0,-1-1 0,1 0 0,0-1 0,0 1 0,0 3 0,0 1 0,0-1 0,0 0 0,-4-1 0,0-1 0,23 30 0,-11-15 0,-13-15 0,-17-14 0,-16-15 0,-31-13 0,-20-16 0,-19-15 0,32 10 0,1-1 0,1-2 0,1 0 0,0 2 0,1 0 0,-33-16 0,7 7 0,8 9 0,-2-2 0,-14 1 0,25 12 0,-2 0 0,-6 1 0,0-1 0,-1 2 0,1 1 0,7-1 0,3 3 0,-14-2 0,32 5 0,27 3 0,22 4 0,20 0 0,17 0 0,15 0 0,-30 0 0,0 0 0,0 0 0,0 1 0,1 2 0,0 1 0,3 3 0,-1 2 0,3 2 0,1 2 0,5 4 0,1 1 0,4-1 0,-1 2 0,-1-1 0,-1-1 0,-5 0 0,-3-2 0,-7-4 0,-1-1 0,21 5 0,-20-8 0,-16-3 0,-12-4 0,-7 4 0,4 3 0,-3 2 0,-2 2 0,0 1 0,-6 6 0,0-2 0,0-10 0,0-36 0,0-2 0,0-28 0,0 13 0,0-3 0,0 0 0,0 3 0,0 0 0,0-7 0,0-4 0,0 3 0,0 6 0,0 15 0,0 3 0,0 10 0,0 0 0,0-2 0,-6 0 0,-1-3 0,0-3 0,2-2 0,5-2 0,0 2 0,0 5 0,0 0 0,0 4 0,0 0 0,0 1 0,0 0 0,0 4 0,0-1 0,0 6 0,-4 5 0,-6 2-820,-2 4 1,3 1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Although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these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studies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provide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important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clues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about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determinants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adherence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offer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research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has yet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address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this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issue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using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an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integrative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approach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multiple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(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e.g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providers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decisors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across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a set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different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variables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Also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intervention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initiatives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usually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act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only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environment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without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strategies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that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efficiently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engage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all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involved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 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3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43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Although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these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studies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provide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important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clues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about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determinants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adherence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offer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research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has yet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address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this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issue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using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an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integrative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approach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multiple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(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e.g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providers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decisors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across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a set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different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variables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Also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intervention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initiatives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usually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act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only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environment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without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strategies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that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efficiently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engage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all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involved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 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19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Social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Marketing is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one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strategies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empirically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verified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designed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promote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change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behavior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which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contributions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health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well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being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citizens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are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positively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recognized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many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Establishing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managing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long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-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term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partnerships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that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include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different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groups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-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government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retailers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other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players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-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are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key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elements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in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application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mid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upstream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social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marketing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complex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issues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</a:t>
            </a:r>
            <a:br>
              <a:rPr lang="tr-TR" sz="1800" i="1" dirty="0">
                <a:effectLst/>
                <a:latin typeface="AvenirNextCondensed" panose="020B0506020202020204" pitchFamily="34" charset="0"/>
              </a:rPr>
            </a:b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78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This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project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developed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in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Portugal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Turkey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Croatia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aims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identify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compliance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service menus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with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Mediterranean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Diet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in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public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high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education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institutes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canteens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pinpointing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opportunities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intervene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namely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: 1)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promoting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changes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in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offer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addressing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proximity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Mediterranean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Pattern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creating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offering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plant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-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based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meals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with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seasonable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local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products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2)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developing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tailored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social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marketing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strategies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engaging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encourage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healthier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sustainable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habits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31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achieve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objectives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researches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will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: 1)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develop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index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evaluate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compliance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menus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with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Mediterranean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Diet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; 2)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based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personal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interviews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define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priority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define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methodology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engagement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; 3)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evaluate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perceptions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barriers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facilitators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through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self-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administered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surveys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in-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depth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interviews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; 4)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develop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a 1-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month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meal plan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framework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; 5)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develop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tools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concerning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concept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premises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empower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catering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employees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understand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proposed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menu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methodology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; 6)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develop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a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new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concept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/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product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“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student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bag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” (meal on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go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test it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industry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scale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up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; 7)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use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previous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diagnose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develop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social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/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emotional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marketing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strategies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directed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achieve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behaviour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change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8)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measure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impacts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implemented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strategies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through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a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feasibility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test.</a:t>
            </a:r>
            <a:br>
              <a:rPr lang="tr-TR" sz="1800" i="1" dirty="0">
                <a:effectLst/>
                <a:latin typeface="AvenirNextCondensed" panose="020B0506020202020204" pitchFamily="34" charset="0"/>
              </a:rPr>
            </a:b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1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project's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main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ambition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is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change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service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paradigm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,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i="0" dirty="0">
              <a:effectLst/>
              <a:latin typeface="AvenirNextCondensed" panose="020B050602020202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by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creating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implementing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a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new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healthy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sustainable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service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concept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that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truly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complies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with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Mediterranean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diet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,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i="0" dirty="0">
              <a:effectLst/>
              <a:latin typeface="AvenirNextCondensed" panose="020B050602020202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0" dirty="0">
                <a:effectLst/>
                <a:latin typeface="AvenirNextCondensed" panose="020B0506020202020204" pitchFamily="34" charset="0"/>
              </a:rPr>
              <a:t>as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well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as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solutions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that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comply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with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new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needs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also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developing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implementing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strategies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that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engage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all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stakeholders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with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this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concept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i="0" dirty="0">
              <a:effectLst/>
              <a:latin typeface="AvenirNextCondensed" panose="020B050602020202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We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expect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create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reference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in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terms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offer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that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will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be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demanded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by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next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generations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standpoint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to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inspire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other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service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sectors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/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settings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achieving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an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effective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sustainable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offer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change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positively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influence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service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’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pattern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towards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Mediterranean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recommendations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while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addressing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Sustainable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Development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Goals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(3 -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good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health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12 -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responsible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consumption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production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; 17 -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partnerships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for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0" dirty="0" err="1">
                <a:effectLst/>
                <a:latin typeface="AvenirNextCondensed" panose="020B0506020202020204" pitchFamily="34" charset="0"/>
              </a:rPr>
              <a:t>goals</a:t>
            </a:r>
            <a:r>
              <a:rPr lang="tr-TR" sz="1800" i="0" dirty="0">
                <a:effectLst/>
                <a:latin typeface="AvenirNextCondensed" panose="020B0506020202020204" pitchFamily="34" charset="0"/>
              </a:rPr>
              <a:t>). </a:t>
            </a:r>
            <a:endParaRPr lang="tr-TR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79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Topic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2.3.1-2022 (RIA)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Enabling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the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transition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to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healthy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and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sustainable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dietary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r>
              <a:rPr lang="tr-TR" sz="1800" b="1" dirty="0" err="1">
                <a:solidFill>
                  <a:srgbClr val="E5A31E"/>
                </a:solidFill>
                <a:effectLst/>
                <a:latin typeface="ProximaNova"/>
              </a:rPr>
              <a:t>behaviour</a:t>
            </a:r>
            <a:r>
              <a:rPr lang="tr-TR" sz="1800" b="1" dirty="0">
                <a:solidFill>
                  <a:srgbClr val="E5A31E"/>
                </a:solidFill>
                <a:effectLst/>
                <a:latin typeface="ProximaNova"/>
              </a:rPr>
              <a:t> </a:t>
            </a:r>
            <a:endParaRPr lang="tr-TR" dirty="0"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tr-TR" dirty="0"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tr-TR" dirty="0"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9" name="Google Shape;3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0318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400" i="1" dirty="0">
                <a:effectLst/>
                <a:latin typeface="AvenirNextCondensed" panose="020B0506020202020204" pitchFamily="34" charset="0"/>
              </a:rPr>
              <a:t>.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It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gathers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a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team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comprised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nutrition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experts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on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public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health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service,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technologists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gastronomy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experts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psychologists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marketers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with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a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vast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experience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professional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skills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.</a:t>
            </a:r>
            <a:br>
              <a:rPr lang="tr-TR" sz="2400" i="1" dirty="0">
                <a:effectLst/>
                <a:latin typeface="AvenirNextCondensed" panose="020B0506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23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 menus (24 </a:t>
            </a:r>
            <a:r>
              <a:rPr lang="en-US" dirty="0" err="1"/>
              <a:t>portugal</a:t>
            </a:r>
            <a:r>
              <a:rPr lang="en-US" dirty="0"/>
              <a:t>, 14 tr, 14 </a:t>
            </a:r>
            <a:r>
              <a:rPr lang="en-US" dirty="0" err="1"/>
              <a:t>crotia</a:t>
            </a:r>
            <a:r>
              <a:rPr lang="en-US" dirty="0"/>
              <a:t>)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September 2023 to June 2024.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>
                <a:effectLst/>
                <a:latin typeface="WarnockPro"/>
              </a:rPr>
              <a:t>4.65</a:t>
            </a:r>
            <a:r>
              <a:rPr lang="tr-TR" sz="1800" dirty="0">
                <a:effectLst/>
                <a:latin typeface="SymbolStd"/>
              </a:rPr>
              <a:t>±</a:t>
            </a:r>
            <a:r>
              <a:rPr lang="tr-TR" sz="1800" dirty="0">
                <a:effectLst/>
                <a:latin typeface="WarnockPro"/>
              </a:rPr>
              <a:t>4.2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all</a:t>
            </a:r>
            <a:r>
              <a:rPr lang="tr-TR" sz="1800" dirty="0">
                <a:effectLst/>
                <a:latin typeface="WarnockPro"/>
              </a:rPr>
              <a:t> menus (</a:t>
            </a:r>
            <a:r>
              <a:rPr lang="tr-TR" sz="1800" dirty="0">
                <a:effectLst/>
                <a:latin typeface="SymbolStd"/>
              </a:rPr>
              <a:t>−</a:t>
            </a:r>
            <a:r>
              <a:rPr lang="tr-TR" sz="1800" dirty="0">
                <a:effectLst/>
                <a:latin typeface="WarnockPro"/>
              </a:rPr>
              <a:t>7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13.5 )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1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741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Many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indexes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adherence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MD </a:t>
            </a:r>
            <a:r>
              <a:rPr lang="tr-TR" sz="1800" dirty="0" err="1">
                <a:effectLst/>
                <a:latin typeface="WarnockPro"/>
              </a:rPr>
              <a:t>have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been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devel</a:t>
            </a:r>
            <a:r>
              <a:rPr lang="tr-TR" sz="1800" dirty="0">
                <a:effectLst/>
                <a:latin typeface="WarnockPro"/>
              </a:rPr>
              <a:t>- </a:t>
            </a:r>
            <a:r>
              <a:rPr lang="tr-TR" sz="1800" dirty="0" err="1">
                <a:effectLst/>
                <a:latin typeface="WarnockPro"/>
              </a:rPr>
              <a:t>oped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understand</a:t>
            </a:r>
            <a:r>
              <a:rPr lang="tr-TR" sz="1800" dirty="0">
                <a:effectLst/>
                <a:latin typeface="WarnockPro"/>
              </a:rPr>
              <a:t> how </a:t>
            </a:r>
            <a:r>
              <a:rPr lang="tr-TR" sz="1800" dirty="0" err="1">
                <a:effectLst/>
                <a:latin typeface="WarnockPro"/>
              </a:rPr>
              <a:t>individuals</a:t>
            </a:r>
            <a:r>
              <a:rPr lang="tr-TR" sz="1800" dirty="0">
                <a:effectLst/>
                <a:latin typeface="WarnockPro"/>
              </a:rPr>
              <a:t>’ </a:t>
            </a:r>
            <a:r>
              <a:rPr lang="tr-TR" sz="1800" dirty="0" err="1">
                <a:effectLst/>
                <a:latin typeface="WarnockPro"/>
              </a:rPr>
              <a:t>practices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align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with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this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dietary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pattern</a:t>
            </a:r>
            <a:r>
              <a:rPr lang="tr-TR" sz="1800" dirty="0">
                <a:effectLst/>
                <a:latin typeface="WarnockPro"/>
              </a:rPr>
              <a:t>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15</a:t>
            </a:r>
            <a:r>
              <a:rPr lang="tr-TR" sz="1800" dirty="0">
                <a:effectLst/>
                <a:latin typeface="WarnockPro"/>
              </a:rPr>
              <a:t>] (</a:t>
            </a:r>
            <a:r>
              <a:rPr lang="tr-TR" sz="1800" dirty="0" err="1">
                <a:effectLst/>
                <a:latin typeface="WarnockPro"/>
              </a:rPr>
              <a:t>silva</a:t>
            </a:r>
            <a:r>
              <a:rPr lang="tr-TR" sz="1800" dirty="0">
                <a:effectLst/>
                <a:latin typeface="WarnockPro"/>
              </a:rPr>
              <a:t>)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MeDCIn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tool</a:t>
            </a:r>
            <a:r>
              <a:rPr lang="tr-TR" sz="1800" dirty="0">
                <a:effectLst/>
                <a:latin typeface="WarnockPro"/>
              </a:rPr>
              <a:t> is </a:t>
            </a:r>
            <a:r>
              <a:rPr lang="tr-TR" sz="1800" dirty="0" err="1">
                <a:effectLst/>
                <a:latin typeface="WarnockPro"/>
              </a:rPr>
              <a:t>relevant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because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although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several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indices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assess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individual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adherence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DM, </a:t>
            </a:r>
            <a:r>
              <a:rPr lang="tr-TR" sz="1800" dirty="0" err="1">
                <a:effectLst/>
                <a:latin typeface="WarnockPro"/>
              </a:rPr>
              <a:t>few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are</a:t>
            </a:r>
            <a:r>
              <a:rPr lang="tr-TR" sz="1800" dirty="0">
                <a:effectLst/>
                <a:latin typeface="WarnockPro"/>
              </a:rPr>
              <a:t> dedi- </a:t>
            </a:r>
            <a:r>
              <a:rPr lang="tr-TR" sz="1800" dirty="0" err="1">
                <a:effectLst/>
                <a:latin typeface="WarnockPro"/>
              </a:rPr>
              <a:t>cated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evaluating</a:t>
            </a:r>
            <a:r>
              <a:rPr lang="tr-TR" sz="1800" dirty="0">
                <a:effectLst/>
                <a:latin typeface="WarnockPro"/>
              </a:rPr>
              <a:t> menus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21</a:t>
            </a:r>
            <a:r>
              <a:rPr lang="tr-TR" sz="1800" dirty="0">
                <a:effectLst/>
                <a:latin typeface="WarnockPro"/>
              </a:rPr>
              <a:t>–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26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47</a:t>
            </a:r>
            <a:r>
              <a:rPr lang="tr-TR" sz="1800" dirty="0">
                <a:effectLst/>
                <a:latin typeface="WarnockPro"/>
              </a:rPr>
              <a:t>]. </a:t>
            </a:r>
            <a:r>
              <a:rPr lang="tr-TR" sz="1800" dirty="0" err="1">
                <a:effectLst/>
                <a:latin typeface="WarnockPro"/>
              </a:rPr>
              <a:t>From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these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tools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only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KIMEHS </a:t>
            </a:r>
            <a:r>
              <a:rPr lang="tr-TR" sz="1800" dirty="0" err="1">
                <a:effectLst/>
                <a:latin typeface="WarnockPro"/>
              </a:rPr>
              <a:t>assesses</a:t>
            </a:r>
            <a:r>
              <a:rPr lang="tr-TR" sz="1800" dirty="0">
                <a:effectLst/>
                <a:latin typeface="WarnockPro"/>
              </a:rPr>
              <a:t> menus in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context</a:t>
            </a:r>
            <a:r>
              <a:rPr lang="tr-TR" sz="1800" dirty="0">
                <a:effectLst/>
                <a:latin typeface="WarnockPro"/>
              </a:rPr>
              <a:t> of MD, but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children</a:t>
            </a:r>
            <a:r>
              <a:rPr lang="tr-TR" sz="1800" dirty="0">
                <a:effectLst/>
                <a:latin typeface="WarnockPro"/>
              </a:rPr>
              <a:t>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25</a:t>
            </a:r>
            <a:r>
              <a:rPr lang="tr-TR" sz="1800" dirty="0">
                <a:effectLst/>
                <a:latin typeface="WarnockPro"/>
              </a:rPr>
              <a:t>]. </a:t>
            </a:r>
            <a:endParaRPr lang="tr-TR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dirty="0"/>
          </a:p>
          <a:p>
            <a:endParaRPr lang="en-US" dirty="0"/>
          </a:p>
          <a:p>
            <a:pPr marL="571500" marR="0" lvl="0" indent="-3429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tr-TR" sz="1800" b="0" dirty="0">
                <a:effectLst/>
                <a:latin typeface="WarnockPro"/>
              </a:rPr>
              <a:t>MD </a:t>
            </a:r>
            <a:r>
              <a:rPr lang="tr-TR" sz="1800" b="0" dirty="0" err="1">
                <a:effectLst/>
                <a:latin typeface="WarnockPro"/>
              </a:rPr>
              <a:t>key</a:t>
            </a:r>
            <a:r>
              <a:rPr lang="tr-TR" sz="1800" b="0" dirty="0">
                <a:effectLst/>
                <a:latin typeface="WarnockPro"/>
              </a:rPr>
              <a:t> </a:t>
            </a:r>
            <a:r>
              <a:rPr lang="tr-TR" sz="1800" b="0" dirty="0" err="1">
                <a:effectLst/>
                <a:latin typeface="WarnockPro"/>
              </a:rPr>
              <a:t>points</a:t>
            </a:r>
            <a:r>
              <a:rPr lang="tr-TR" sz="1800" b="0" dirty="0">
                <a:effectLst/>
                <a:latin typeface="WarnockPro"/>
              </a:rPr>
              <a:t>.</a:t>
            </a:r>
            <a:br>
              <a:rPr lang="tr-TR" sz="1800" b="0" dirty="0">
                <a:effectLst/>
                <a:latin typeface="WarnockPro"/>
              </a:rPr>
            </a:br>
            <a:r>
              <a:rPr lang="tr-TR" sz="1800" b="0" dirty="0">
                <a:effectLst/>
                <a:latin typeface="WarnockPro"/>
              </a:rPr>
              <a:t>2. </a:t>
            </a:r>
            <a:r>
              <a:rPr lang="tr-TR" sz="1800" b="0" dirty="0" err="1">
                <a:effectLst/>
                <a:latin typeface="WarnockPro"/>
              </a:rPr>
              <a:t>Existing</a:t>
            </a:r>
            <a:r>
              <a:rPr lang="tr-TR" sz="1800" b="0" dirty="0">
                <a:effectLst/>
                <a:latin typeface="WarnockPro"/>
              </a:rPr>
              <a:t> </a:t>
            </a:r>
            <a:r>
              <a:rPr lang="tr-TR" sz="1800" b="0" dirty="0" err="1">
                <a:effectLst/>
                <a:latin typeface="WarnockPro"/>
              </a:rPr>
              <a:t>indexes</a:t>
            </a:r>
            <a:r>
              <a:rPr lang="tr-TR" sz="1800" b="0" dirty="0">
                <a:effectLst/>
                <a:latin typeface="WarnockPro"/>
              </a:rPr>
              <a:t> on </a:t>
            </a:r>
            <a:r>
              <a:rPr lang="tr-TR" sz="1800" b="0" dirty="0" err="1">
                <a:effectLst/>
                <a:latin typeface="WarnockPro"/>
              </a:rPr>
              <a:t>individual</a:t>
            </a:r>
            <a:r>
              <a:rPr lang="tr-TR" sz="1800" b="0" dirty="0">
                <a:effectLst/>
                <a:latin typeface="WarnockPro"/>
              </a:rPr>
              <a:t> </a:t>
            </a:r>
            <a:r>
              <a:rPr lang="tr-TR" sz="1800" b="0" dirty="0" err="1">
                <a:effectLst/>
                <a:latin typeface="WarnockPro"/>
              </a:rPr>
              <a:t>adherence</a:t>
            </a:r>
            <a:r>
              <a:rPr lang="tr-TR" sz="1800" b="0" dirty="0">
                <a:effectLst/>
                <a:latin typeface="WarnockPro"/>
              </a:rPr>
              <a:t> </a:t>
            </a:r>
            <a:r>
              <a:rPr lang="tr-TR" sz="1800" b="0" dirty="0" err="1">
                <a:effectLst/>
                <a:latin typeface="WarnockPro"/>
              </a:rPr>
              <a:t>to</a:t>
            </a:r>
            <a:r>
              <a:rPr lang="tr-TR" sz="1800" b="0" dirty="0">
                <a:effectLst/>
                <a:latin typeface="WarnockPro"/>
              </a:rPr>
              <a:t> </a:t>
            </a:r>
            <a:r>
              <a:rPr lang="tr-TR" sz="1800" b="0" dirty="0" err="1">
                <a:effectLst/>
                <a:latin typeface="WarnockPro"/>
              </a:rPr>
              <a:t>the</a:t>
            </a:r>
            <a:r>
              <a:rPr lang="tr-TR" sz="1800" b="0" dirty="0">
                <a:effectLst/>
                <a:latin typeface="WarnockPro"/>
              </a:rPr>
              <a:t> MD. 3. </a:t>
            </a:r>
            <a:r>
              <a:rPr lang="tr-TR" sz="1800" b="0" dirty="0" err="1">
                <a:effectLst/>
                <a:latin typeface="WarnockPro"/>
              </a:rPr>
              <a:t>Existing</a:t>
            </a:r>
            <a:r>
              <a:rPr lang="tr-TR" sz="1800" b="0" dirty="0">
                <a:effectLst/>
                <a:latin typeface="WarnockPro"/>
              </a:rPr>
              <a:t> </a:t>
            </a:r>
            <a:r>
              <a:rPr lang="tr-TR" sz="1800" b="0" dirty="0" err="1">
                <a:effectLst/>
                <a:latin typeface="WarnockPro"/>
              </a:rPr>
              <a:t>indexes</a:t>
            </a:r>
            <a:r>
              <a:rPr lang="tr-TR" sz="1800" b="0" dirty="0">
                <a:effectLst/>
                <a:latin typeface="WarnockPro"/>
              </a:rPr>
              <a:t> on </a:t>
            </a:r>
            <a:r>
              <a:rPr lang="tr-TR" sz="1800" b="0" dirty="0" err="1">
                <a:effectLst/>
                <a:latin typeface="WarnockPro"/>
              </a:rPr>
              <a:t>menu</a:t>
            </a:r>
            <a:r>
              <a:rPr lang="tr-TR" sz="1800" b="0" dirty="0">
                <a:effectLst/>
                <a:latin typeface="WarnockPro"/>
              </a:rPr>
              <a:t> </a:t>
            </a:r>
            <a:r>
              <a:rPr lang="tr-TR" sz="1800" b="0" dirty="0" err="1">
                <a:effectLst/>
                <a:latin typeface="WarnockPro"/>
              </a:rPr>
              <a:t>assessment</a:t>
            </a:r>
            <a:r>
              <a:rPr lang="tr-TR" sz="1800" b="0" dirty="0">
                <a:effectLst/>
                <a:latin typeface="WarnockPro"/>
              </a:rPr>
              <a:t> </a:t>
            </a:r>
          </a:p>
          <a:p>
            <a:pPr marL="685800" marR="0" lvl="0" indent="-4572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endParaRPr lang="tr-TR" sz="1800" b="0" dirty="0">
              <a:effectLst/>
              <a:latin typeface="WarnockPro"/>
            </a:endParaRPr>
          </a:p>
          <a:p>
            <a:pPr marL="22860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b="0" dirty="0" err="1">
                <a:effectLst/>
                <a:latin typeface="MyriadPro"/>
              </a:rPr>
              <a:t>Dimension</a:t>
            </a:r>
            <a:r>
              <a:rPr lang="tr-TR" sz="1800" b="0" dirty="0">
                <a:effectLst/>
                <a:latin typeface="MyriadPro"/>
              </a:rPr>
              <a:t> II</a:t>
            </a:r>
          </a:p>
          <a:p>
            <a:pPr marL="22860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b="0" dirty="0" err="1">
                <a:effectLst/>
                <a:latin typeface="MyriadPro"/>
              </a:rPr>
              <a:t>Ratio</a:t>
            </a:r>
            <a:r>
              <a:rPr lang="tr-TR" sz="1800" b="0" dirty="0">
                <a:effectLst/>
                <a:latin typeface="MyriadPro"/>
              </a:rPr>
              <a:t> </a:t>
            </a:r>
            <a:r>
              <a:rPr lang="tr-TR" sz="1800" b="0" dirty="0" err="1">
                <a:effectLst/>
                <a:latin typeface="MyriadPro"/>
              </a:rPr>
              <a:t>monounsaturated</a:t>
            </a:r>
            <a:r>
              <a:rPr lang="tr-TR" sz="1800" b="0" dirty="0">
                <a:effectLst/>
                <a:latin typeface="MyriadPro"/>
              </a:rPr>
              <a:t>/</a:t>
            </a:r>
            <a:r>
              <a:rPr lang="tr-TR" sz="1800" b="0" dirty="0" err="1">
                <a:effectLst/>
                <a:latin typeface="MyriadPro"/>
              </a:rPr>
              <a:t>saturated</a:t>
            </a:r>
            <a:r>
              <a:rPr lang="tr-TR" sz="1800" b="0" dirty="0">
                <a:effectLst/>
                <a:latin typeface="MyriadPro"/>
              </a:rPr>
              <a:t> </a:t>
            </a:r>
            <a:r>
              <a:rPr lang="tr-TR" sz="1800" b="0" dirty="0" err="1">
                <a:effectLst/>
                <a:latin typeface="MyriadPro"/>
              </a:rPr>
              <a:t>fat</a:t>
            </a:r>
            <a:r>
              <a:rPr lang="tr-TR" sz="1800" b="0" dirty="0">
                <a:effectLst/>
                <a:latin typeface="MyriadPro"/>
              </a:rPr>
              <a:t> &gt; 2 </a:t>
            </a:r>
          </a:p>
          <a:p>
            <a:pPr marL="22860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b="0" dirty="0" err="1">
                <a:effectLst/>
                <a:latin typeface="MyriadPro"/>
              </a:rPr>
              <a:t>Cholesterol</a:t>
            </a:r>
            <a:r>
              <a:rPr lang="tr-TR" sz="1800" b="0" dirty="0">
                <a:effectLst/>
                <a:latin typeface="MyriadPro"/>
              </a:rPr>
              <a:t> &lt; 90 mg</a:t>
            </a:r>
            <a:br>
              <a:rPr lang="tr-TR" sz="1800" b="0" dirty="0">
                <a:effectLst/>
                <a:latin typeface="MyriadPro"/>
              </a:rPr>
            </a:br>
            <a:r>
              <a:rPr lang="tr-TR" sz="1800" b="0" dirty="0" err="1">
                <a:effectLst/>
                <a:latin typeface="MyriadPro"/>
              </a:rPr>
              <a:t>Fibre</a:t>
            </a:r>
            <a:r>
              <a:rPr lang="tr-TR" sz="1800" b="0" dirty="0">
                <a:effectLst/>
                <a:latin typeface="MyriadPro"/>
              </a:rPr>
              <a:t> &gt; 7,5 g</a:t>
            </a:r>
            <a:br>
              <a:rPr lang="tr-TR" sz="1800" b="0" dirty="0">
                <a:effectLst/>
                <a:latin typeface="MyriadPro"/>
              </a:rPr>
            </a:br>
            <a:r>
              <a:rPr lang="tr-TR" sz="1800" b="0" dirty="0">
                <a:effectLst/>
                <a:latin typeface="MyriadPro"/>
              </a:rPr>
              <a:t>Salt &lt; 1,5 g </a:t>
            </a:r>
          </a:p>
          <a:p>
            <a:pPr marL="22860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authors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considered</a:t>
            </a:r>
            <a:r>
              <a:rPr lang="tr-TR" sz="1800" dirty="0">
                <a:effectLst/>
                <a:latin typeface="WarnockPro"/>
              </a:rPr>
              <a:t> 30% of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recommended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daily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value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monounsaturated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saturated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fat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cholesterol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fibre</a:t>
            </a:r>
            <a:r>
              <a:rPr lang="tr-TR" sz="1800" dirty="0">
                <a:effectLst/>
                <a:latin typeface="WarnockPro"/>
              </a:rPr>
              <a:t> as </a:t>
            </a:r>
            <a:r>
              <a:rPr lang="tr-TR" sz="1800" dirty="0" err="1">
                <a:effectLst/>
                <a:latin typeface="WarnockPro"/>
              </a:rPr>
              <a:t>adequate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main </a:t>
            </a:r>
            <a:r>
              <a:rPr lang="tr-TR" sz="1800" dirty="0" err="1">
                <a:effectLst/>
                <a:latin typeface="WarnockPro"/>
              </a:rPr>
              <a:t>meals</a:t>
            </a:r>
            <a:r>
              <a:rPr lang="tr-TR" sz="1800" dirty="0">
                <a:effectLst/>
                <a:latin typeface="WarnockPro"/>
              </a:rPr>
              <a:t> (</a:t>
            </a:r>
            <a:r>
              <a:rPr lang="tr-TR" sz="1800" dirty="0" err="1">
                <a:effectLst/>
                <a:latin typeface="WarnockPro"/>
              </a:rPr>
              <a:t>lunch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dinner</a:t>
            </a:r>
            <a:r>
              <a:rPr lang="tr-TR" sz="1800" dirty="0">
                <a:effectLst/>
                <a:latin typeface="WarnockPro"/>
              </a:rPr>
              <a:t>)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44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45</a:t>
            </a:r>
            <a:r>
              <a:rPr lang="tr-TR" sz="1800" dirty="0">
                <a:effectLst/>
                <a:latin typeface="WarnockPro"/>
              </a:rPr>
              <a:t>]. </a:t>
            </a:r>
            <a:endParaRPr lang="tr-TR" dirty="0"/>
          </a:p>
          <a:p>
            <a:pPr marL="22860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dirty="0"/>
          </a:p>
          <a:p>
            <a:pPr marL="685800" marR="0" lvl="0" indent="-4572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37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wine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was</a:t>
            </a:r>
            <a:r>
              <a:rPr lang="tr-TR" sz="1800" dirty="0">
                <a:effectLst/>
                <a:latin typeface="WarnockPro"/>
              </a:rPr>
              <a:t> not </a:t>
            </a:r>
            <a:r>
              <a:rPr lang="tr-TR" sz="1800" dirty="0" err="1">
                <a:effectLst/>
                <a:latin typeface="WarnockPro"/>
              </a:rPr>
              <a:t>considered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because</a:t>
            </a:r>
            <a:r>
              <a:rPr lang="tr-TR" sz="1800" dirty="0">
                <a:effectLst/>
                <a:latin typeface="WarnockPro"/>
              </a:rPr>
              <a:t> it is not </a:t>
            </a:r>
            <a:r>
              <a:rPr lang="tr-TR" sz="1800" dirty="0" err="1">
                <a:effectLst/>
                <a:latin typeface="WarnockPro"/>
              </a:rPr>
              <a:t>intended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be </a:t>
            </a:r>
            <a:r>
              <a:rPr lang="tr-TR" sz="1800" dirty="0" err="1">
                <a:effectLst/>
                <a:latin typeface="WarnockPro"/>
              </a:rPr>
              <a:t>promoted</a:t>
            </a:r>
            <a:r>
              <a:rPr lang="tr-TR" sz="1800" dirty="0">
                <a:effectLst/>
                <a:latin typeface="WarnockPro"/>
              </a:rPr>
              <a:t> in </a:t>
            </a:r>
            <a:r>
              <a:rPr lang="tr-TR" sz="1800" dirty="0" err="1">
                <a:effectLst/>
                <a:latin typeface="WarnockPro"/>
              </a:rPr>
              <a:t>public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food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services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due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conflicting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outcomes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alco</a:t>
            </a:r>
            <a:r>
              <a:rPr lang="tr-TR" sz="1800" dirty="0">
                <a:effectLst/>
                <a:latin typeface="WarnockPro"/>
              </a:rPr>
              <a:t>- hol </a:t>
            </a:r>
            <a:r>
              <a:rPr lang="tr-TR" sz="1800" dirty="0" err="1">
                <a:effectLst/>
                <a:latin typeface="WarnockPro"/>
              </a:rPr>
              <a:t>consumption</a:t>
            </a:r>
            <a:r>
              <a:rPr lang="tr-TR" sz="1800" dirty="0">
                <a:effectLst/>
                <a:latin typeface="WarnockPro"/>
              </a:rPr>
              <a:t>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41</a:t>
            </a:r>
            <a:r>
              <a:rPr lang="tr-TR" sz="1800" dirty="0">
                <a:effectLst/>
                <a:latin typeface="WarnockPro"/>
              </a:rPr>
              <a:t>–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43</a:t>
            </a:r>
            <a:r>
              <a:rPr lang="tr-TR" sz="1800" dirty="0">
                <a:effectLst/>
                <a:latin typeface="WarnockPro"/>
              </a:rPr>
              <a:t>], </a:t>
            </a:r>
            <a:endParaRPr lang="tr-TR" sz="1800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dirty="0">
              <a:effectLst/>
              <a:latin typeface="Warnock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b="1" dirty="0" err="1">
                <a:effectLst/>
                <a:latin typeface="WarnockPro"/>
              </a:rPr>
              <a:t>Dairy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products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were</a:t>
            </a:r>
            <a:r>
              <a:rPr lang="tr-TR" sz="1800" dirty="0">
                <a:effectLst/>
                <a:latin typeface="WarnockPro"/>
              </a:rPr>
              <a:t> not </a:t>
            </a:r>
            <a:r>
              <a:rPr lang="tr-TR" sz="1800" dirty="0" err="1">
                <a:effectLst/>
                <a:latin typeface="WarnockPro"/>
              </a:rPr>
              <a:t>considered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because</a:t>
            </a:r>
            <a:r>
              <a:rPr lang="tr-TR" sz="1800" dirty="0">
                <a:effectLst/>
                <a:latin typeface="WarnockPro"/>
              </a:rPr>
              <a:t> in </a:t>
            </a:r>
            <a:r>
              <a:rPr lang="tr-TR" sz="1800" dirty="0" err="1">
                <a:effectLst/>
                <a:latin typeface="WarnockPro"/>
              </a:rPr>
              <a:t>Portugal</a:t>
            </a:r>
            <a:r>
              <a:rPr lang="tr-TR" sz="1800" dirty="0">
                <a:effectLst/>
                <a:latin typeface="WarnockPro"/>
              </a:rPr>
              <a:t> it is not </a:t>
            </a:r>
            <a:r>
              <a:rPr lang="tr-TR" sz="1800" dirty="0" err="1">
                <a:effectLst/>
                <a:latin typeface="WarnockPro"/>
              </a:rPr>
              <a:t>usual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con</a:t>
            </a:r>
            <a:r>
              <a:rPr lang="tr-TR" sz="1800" dirty="0">
                <a:effectLst/>
                <a:latin typeface="WarnockPro"/>
              </a:rPr>
              <a:t>- </a:t>
            </a:r>
            <a:r>
              <a:rPr lang="tr-TR" sz="1800" dirty="0" err="1">
                <a:effectLst/>
                <a:latin typeface="WarnockPro"/>
              </a:rPr>
              <a:t>sume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these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foods</a:t>
            </a:r>
            <a:r>
              <a:rPr lang="tr-TR" sz="1800" dirty="0">
                <a:effectLst/>
                <a:latin typeface="WarnockPro"/>
              </a:rPr>
              <a:t> at </a:t>
            </a:r>
            <a:r>
              <a:rPr lang="tr-TR" sz="1800" dirty="0" err="1">
                <a:effectLst/>
                <a:latin typeface="WarnockPro"/>
              </a:rPr>
              <a:t>lunchtime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in </a:t>
            </a:r>
            <a:r>
              <a:rPr lang="tr-TR" sz="1800" dirty="0" err="1">
                <a:effectLst/>
                <a:latin typeface="WarnockPro"/>
              </a:rPr>
              <a:t>Croatia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are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also</a:t>
            </a:r>
            <a:r>
              <a:rPr lang="tr-TR" sz="1800" dirty="0">
                <a:effectLst/>
                <a:latin typeface="WarnockPro"/>
              </a:rPr>
              <a:t> a </a:t>
            </a:r>
            <a:r>
              <a:rPr lang="tr-TR" sz="1800" dirty="0" err="1">
                <a:effectLst/>
                <a:latin typeface="WarnockPro"/>
              </a:rPr>
              <a:t>staple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breakfast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snacks</a:t>
            </a:r>
            <a:r>
              <a:rPr lang="tr-TR" sz="1800" dirty="0">
                <a:effectLst/>
                <a:latin typeface="WarnockPro"/>
              </a:rPr>
              <a:t>, but not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lunch</a:t>
            </a:r>
            <a:r>
              <a:rPr lang="tr-TR" sz="1800" dirty="0">
                <a:effectLst/>
                <a:latin typeface="WarnockPro"/>
              </a:rPr>
              <a:t>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dirty="0">
              <a:effectLst/>
              <a:latin typeface="Warnock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>
                <a:effectLst/>
                <a:latin typeface="WarnockPro"/>
              </a:rPr>
              <a:t>New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dirty="0">
              <a:effectLst/>
              <a:latin typeface="Warnock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Although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egg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dirty="0">
                <a:effectLst/>
                <a:latin typeface="WarnockPro"/>
              </a:rPr>
              <a:t>is an an </a:t>
            </a:r>
            <a:r>
              <a:rPr lang="tr-TR" sz="1800" dirty="0" err="1">
                <a:effectLst/>
                <a:latin typeface="WarnockPro"/>
              </a:rPr>
              <a:t>important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part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MD, it is </a:t>
            </a:r>
            <a:r>
              <a:rPr lang="tr-TR" sz="1800" dirty="0" err="1">
                <a:effectLst/>
                <a:latin typeface="WarnockPro"/>
              </a:rPr>
              <a:t>only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mentioned</a:t>
            </a:r>
            <a:r>
              <a:rPr lang="tr-TR" sz="1800" dirty="0">
                <a:effectLst/>
                <a:latin typeface="WarnockPro"/>
              </a:rPr>
              <a:t> in </a:t>
            </a:r>
            <a:r>
              <a:rPr lang="tr-TR" sz="1800" dirty="0" err="1">
                <a:effectLst/>
                <a:latin typeface="WarnockPro"/>
              </a:rPr>
              <a:t>some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studies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assessing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adherence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MD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54</a:t>
            </a:r>
            <a:r>
              <a:rPr lang="tr-TR" sz="1800" dirty="0">
                <a:effectLst/>
                <a:latin typeface="WarnockPro"/>
              </a:rPr>
              <a:t>–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57</a:t>
            </a:r>
            <a:r>
              <a:rPr lang="tr-TR" sz="1800" dirty="0">
                <a:effectLst/>
                <a:latin typeface="WarnockPro"/>
              </a:rPr>
              <a:t>].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dirty="0">
              <a:effectLst/>
              <a:latin typeface="Warnock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b="1" dirty="0" err="1">
                <a:effectLst/>
                <a:latin typeface="WarnockPro"/>
              </a:rPr>
              <a:t>Seasonal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products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and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Mediterranean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dishes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and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soups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aren’t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included</a:t>
            </a:r>
            <a:r>
              <a:rPr lang="tr-TR" sz="1800" dirty="0">
                <a:effectLst/>
                <a:latin typeface="WarnockPro"/>
              </a:rPr>
              <a:t> in </a:t>
            </a:r>
            <a:r>
              <a:rPr lang="tr-TR" sz="1800" dirty="0" err="1">
                <a:effectLst/>
                <a:latin typeface="WarnockPro"/>
              </a:rPr>
              <a:t>these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individual</a:t>
            </a:r>
            <a:r>
              <a:rPr lang="tr-TR" sz="1800" dirty="0">
                <a:effectLst/>
                <a:latin typeface="WarnockPro"/>
              </a:rPr>
              <a:t> MD </a:t>
            </a:r>
            <a:r>
              <a:rPr lang="tr-TR" sz="1800" dirty="0" err="1">
                <a:effectLst/>
                <a:latin typeface="WarnockPro"/>
              </a:rPr>
              <a:t>adherence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tools</a:t>
            </a:r>
            <a:r>
              <a:rPr lang="tr-TR" sz="1800" dirty="0">
                <a:effectLst/>
                <a:latin typeface="WarnockPro"/>
              </a:rPr>
              <a:t>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34</a:t>
            </a:r>
            <a:r>
              <a:rPr lang="tr-TR" sz="1800" dirty="0">
                <a:effectLst/>
                <a:latin typeface="WarnockPro"/>
              </a:rPr>
              <a:t>], but as a </a:t>
            </a:r>
            <a:r>
              <a:rPr lang="tr-TR" sz="1800" dirty="0" err="1">
                <a:effectLst/>
                <a:latin typeface="WarnockPro"/>
              </a:rPr>
              <a:t>tool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evaluate</a:t>
            </a:r>
            <a:r>
              <a:rPr lang="tr-TR" sz="1800" dirty="0">
                <a:effectLst/>
                <a:latin typeface="WarnockPro"/>
              </a:rPr>
              <a:t> menus, </a:t>
            </a:r>
            <a:r>
              <a:rPr lang="tr-TR" sz="1800" dirty="0" err="1">
                <a:effectLst/>
                <a:latin typeface="WarnockPro"/>
              </a:rPr>
              <a:t>authors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believe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rel</a:t>
            </a:r>
            <a:r>
              <a:rPr lang="tr-TR" sz="1800" dirty="0">
                <a:effectLst/>
                <a:latin typeface="WarnockPro"/>
              </a:rPr>
              <a:t>- </a:t>
            </a:r>
            <a:r>
              <a:rPr lang="tr-TR" sz="1800" dirty="0" err="1">
                <a:effectLst/>
                <a:latin typeface="WarnockPro"/>
              </a:rPr>
              <a:t>evant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include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this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information</a:t>
            </a:r>
            <a:r>
              <a:rPr lang="tr-TR" sz="1800" dirty="0">
                <a:effectLst/>
                <a:latin typeface="WarnockPro"/>
              </a:rPr>
              <a:t>. </a:t>
            </a:r>
            <a:endParaRPr lang="tr-TR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9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Scoring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methods</a:t>
            </a:r>
            <a:endParaRPr lang="tr-TR" sz="1800" dirty="0">
              <a:effectLst/>
              <a:latin typeface="Warnock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dirty="0">
              <a:effectLst/>
              <a:latin typeface="Warnock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Foods</a:t>
            </a:r>
            <a:r>
              <a:rPr lang="tr-TR" sz="1800" dirty="0">
                <a:effectLst/>
                <a:latin typeface="WarnockPro"/>
              </a:rPr>
              <a:t>/</a:t>
            </a:r>
            <a:r>
              <a:rPr lang="tr-TR" sz="1800" dirty="0" err="1">
                <a:effectLst/>
                <a:latin typeface="WarnockPro"/>
              </a:rPr>
              <a:t>criteria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with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higher</a:t>
            </a:r>
            <a:r>
              <a:rPr lang="tr-TR" sz="1800" b="1" dirty="0">
                <a:effectLst/>
                <a:latin typeface="WarnockPro"/>
              </a:rPr>
              <a:t> </a:t>
            </a:r>
            <a:r>
              <a:rPr lang="tr-TR" sz="1800" b="1" dirty="0" err="1">
                <a:effectLst/>
                <a:latin typeface="WarnockPro"/>
              </a:rPr>
              <a:t>importance</a:t>
            </a:r>
            <a:r>
              <a:rPr lang="tr-TR" sz="1800" dirty="0">
                <a:effectLst/>
                <a:latin typeface="WarnockPro"/>
              </a:rPr>
              <a:t> in </a:t>
            </a:r>
            <a:r>
              <a:rPr lang="tr-TR" sz="1800" dirty="0" err="1">
                <a:effectLst/>
                <a:latin typeface="WarnockPro"/>
              </a:rPr>
              <a:t>meddiet</a:t>
            </a:r>
            <a:r>
              <a:rPr lang="tr-TR" sz="1800" dirty="0">
                <a:effectLst/>
                <a:latin typeface="WarnockPro"/>
              </a:rPr>
              <a:t> – a </a:t>
            </a:r>
            <a:r>
              <a:rPr lang="tr-TR" sz="1800" dirty="0" err="1">
                <a:effectLst/>
                <a:latin typeface="WarnockPro"/>
              </a:rPr>
              <a:t>higher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number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seafood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dishes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scores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two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points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while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opposite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penalizes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two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negative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points</a:t>
            </a:r>
            <a:r>
              <a:rPr lang="tr-TR" sz="1800" dirty="0">
                <a:effectLst/>
                <a:latin typeface="WarnockPro"/>
              </a:rPr>
              <a:t>. </a:t>
            </a:r>
            <a:endParaRPr lang="tr-TR" dirty="0"/>
          </a:p>
          <a:p>
            <a:endParaRPr lang="en-US" dirty="0"/>
          </a:p>
          <a:p>
            <a:r>
              <a:rPr lang="en-US" b="1" dirty="0"/>
              <a:t>N/A option </a:t>
            </a:r>
            <a:r>
              <a:rPr lang="en-US" dirty="0"/>
              <a:t>was available for whole grains, olive oil and seasonal products </a:t>
            </a:r>
          </a:p>
        </p:txBody>
      </p:sp>
    </p:spTree>
    <p:extLst>
      <p:ext uri="{BB962C8B-B14F-4D97-AF65-F5344CB8AC3E}">
        <p14:creationId xmlns:p14="http://schemas.microsoft.com/office/powerpoint/2010/main" val="315401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Spearman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correlation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was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used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evaluate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dimensions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item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correlations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developed</a:t>
            </a:r>
            <a:r>
              <a:rPr lang="tr-TR" sz="1800" dirty="0">
                <a:effectLst/>
                <a:latin typeface="WarnockPro"/>
              </a:rPr>
              <a:t> index. Statistical </a:t>
            </a:r>
            <a:r>
              <a:rPr lang="tr-TR" sz="1800" dirty="0" err="1">
                <a:effectLst/>
                <a:latin typeface="WarnockPro"/>
              </a:rPr>
              <a:t>significance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was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considered</a:t>
            </a:r>
            <a:r>
              <a:rPr lang="tr-TR" sz="1800" dirty="0">
                <a:effectLst/>
                <a:latin typeface="WarnockPro"/>
              </a:rPr>
              <a:t> at </a:t>
            </a:r>
            <a:r>
              <a:rPr lang="tr-TR" sz="1800" i="1" dirty="0">
                <a:effectLst/>
                <a:latin typeface="WarnockPro"/>
              </a:rPr>
              <a:t>p </a:t>
            </a:r>
            <a:r>
              <a:rPr lang="tr-TR" sz="1800" dirty="0">
                <a:effectLst/>
                <a:latin typeface="SymbolStd"/>
              </a:rPr>
              <a:t>&lt; </a:t>
            </a:r>
            <a:r>
              <a:rPr lang="tr-TR" sz="1800" dirty="0">
                <a:effectLst/>
                <a:latin typeface="WarnockPro"/>
              </a:rPr>
              <a:t>0.05. </a:t>
            </a:r>
            <a:endParaRPr lang="tr-TR" dirty="0"/>
          </a:p>
          <a:p>
            <a:endParaRPr lang="en-US" dirty="0"/>
          </a:p>
          <a:p>
            <a:endParaRPr lang="en-US" sz="2400" dirty="0">
              <a:effectLst/>
              <a:latin typeface="Calibri" panose="020F0502020204030204" pitchFamily="34" charset="0"/>
            </a:endParaRPr>
          </a:p>
          <a:p>
            <a:r>
              <a:rPr lang="tr-TR" sz="2400" dirty="0" err="1">
                <a:effectLst/>
                <a:latin typeface="WarnockPro"/>
              </a:rPr>
              <a:t>According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to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results</a:t>
            </a:r>
            <a:r>
              <a:rPr lang="tr-TR" sz="2400" dirty="0">
                <a:effectLst/>
                <a:latin typeface="WarnockPro"/>
              </a:rPr>
              <a:t>,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MeDCIn</a:t>
            </a:r>
            <a:r>
              <a:rPr lang="tr-TR" sz="2400" dirty="0">
                <a:effectLst/>
                <a:latin typeface="WarnockPro"/>
              </a:rPr>
              <a:t> total </a:t>
            </a:r>
            <a:r>
              <a:rPr lang="tr-TR" sz="2400" dirty="0" err="1">
                <a:effectLst/>
                <a:latin typeface="WarnockPro"/>
              </a:rPr>
              <a:t>score</a:t>
            </a:r>
            <a:r>
              <a:rPr lang="tr-TR" sz="2400" dirty="0">
                <a:effectLst/>
                <a:latin typeface="WarnockPro"/>
              </a:rPr>
              <a:t> has a </a:t>
            </a:r>
            <a:r>
              <a:rPr lang="tr-TR" sz="2400" dirty="0" err="1">
                <a:effectLst/>
                <a:latin typeface="WarnockPro"/>
              </a:rPr>
              <a:t>high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internal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consistency</a:t>
            </a:r>
            <a:r>
              <a:rPr lang="tr-TR" sz="2400" dirty="0">
                <a:effectLst/>
                <a:latin typeface="WarnockPro"/>
              </a:rPr>
              <a:t>, </a:t>
            </a:r>
            <a:r>
              <a:rPr lang="tr-TR" sz="2400" dirty="0" err="1">
                <a:effectLst/>
                <a:latin typeface="WarnockPro"/>
              </a:rPr>
              <a:t>evidenced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by</a:t>
            </a:r>
            <a:r>
              <a:rPr lang="tr-TR" sz="2400" dirty="0">
                <a:effectLst/>
                <a:latin typeface="WarnockPro"/>
              </a:rPr>
              <a:t> a </a:t>
            </a:r>
            <a:r>
              <a:rPr lang="tr-TR" sz="2400" dirty="0" err="1">
                <a:effectLst/>
                <a:latin typeface="WarnockPro"/>
              </a:rPr>
              <a:t>Cronbach’salpha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coefficient</a:t>
            </a:r>
            <a:r>
              <a:rPr lang="tr-TR" sz="2400" dirty="0">
                <a:effectLst/>
                <a:latin typeface="WarnockPro"/>
              </a:rPr>
              <a:t> of 0.88 (</a:t>
            </a:r>
            <a:r>
              <a:rPr lang="tr-TR" sz="2400" dirty="0">
                <a:effectLst/>
                <a:latin typeface="SymbolStd"/>
              </a:rPr>
              <a:t>&gt;</a:t>
            </a:r>
            <a:r>
              <a:rPr lang="tr-TR" sz="2400" dirty="0">
                <a:effectLst/>
                <a:latin typeface="WarnockPro"/>
              </a:rPr>
              <a:t>0.80), </a:t>
            </a:r>
            <a:r>
              <a:rPr lang="tr-TR" sz="2400" dirty="0" err="1">
                <a:effectLst/>
                <a:latin typeface="WarnockPro"/>
              </a:rPr>
              <a:t>indicating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that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items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consistently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measure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what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they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are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intended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to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measure</a:t>
            </a:r>
            <a:r>
              <a:rPr lang="tr-TR" sz="2400" dirty="0">
                <a:effectLst/>
                <a:latin typeface="WarnockPro"/>
              </a:rPr>
              <a:t> [</a:t>
            </a:r>
            <a:r>
              <a:rPr lang="tr-TR" sz="2400" dirty="0">
                <a:solidFill>
                  <a:srgbClr val="0000FF"/>
                </a:solidFill>
                <a:effectLst/>
                <a:latin typeface="WarnockPro"/>
              </a:rPr>
              <a:t>49</a:t>
            </a:r>
            <a:r>
              <a:rPr lang="tr-TR" sz="2400" dirty="0">
                <a:effectLst/>
                <a:latin typeface="WarnockPro"/>
              </a:rPr>
              <a:t>, </a:t>
            </a:r>
            <a:r>
              <a:rPr lang="tr-TR" sz="2400" dirty="0">
                <a:solidFill>
                  <a:srgbClr val="0000FF"/>
                </a:solidFill>
                <a:effectLst/>
                <a:latin typeface="WarnockPro"/>
              </a:rPr>
              <a:t>50</a:t>
            </a:r>
            <a:r>
              <a:rPr lang="tr-TR" sz="2400" dirty="0">
                <a:effectLst/>
                <a:latin typeface="WarnockPro"/>
              </a:rPr>
              <a:t>].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high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inter-rater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reliability</a:t>
            </a:r>
            <a:r>
              <a:rPr lang="tr-TR" sz="2400" dirty="0">
                <a:effectLst/>
                <a:latin typeface="WarnockPro"/>
              </a:rPr>
              <a:t>, </a:t>
            </a:r>
            <a:r>
              <a:rPr lang="tr-TR" sz="2400" dirty="0" err="1">
                <a:effectLst/>
                <a:latin typeface="WarnockPro"/>
              </a:rPr>
              <a:t>evidenced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by</a:t>
            </a:r>
            <a:r>
              <a:rPr lang="tr-TR" sz="2400" dirty="0">
                <a:effectLst/>
                <a:latin typeface="WarnockPro"/>
              </a:rPr>
              <a:t> a </a:t>
            </a:r>
            <a:r>
              <a:rPr lang="tr-TR" sz="2400" dirty="0" err="1">
                <a:effectLst/>
                <a:latin typeface="WarnockPro"/>
              </a:rPr>
              <a:t>Cohen’s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Kappa</a:t>
            </a:r>
            <a:r>
              <a:rPr lang="tr-TR" sz="2400" dirty="0">
                <a:effectLst/>
                <a:latin typeface="WarnockPro"/>
              </a:rPr>
              <a:t> of 0,92 (</a:t>
            </a:r>
            <a:r>
              <a:rPr lang="tr-TR" sz="2400" dirty="0">
                <a:effectLst/>
                <a:latin typeface="SymbolStd"/>
              </a:rPr>
              <a:t>&gt;</a:t>
            </a:r>
            <a:r>
              <a:rPr lang="tr-TR" sz="2400" dirty="0">
                <a:effectLst/>
                <a:latin typeface="WarnockPro"/>
              </a:rPr>
              <a:t>0,75), </a:t>
            </a:r>
            <a:r>
              <a:rPr lang="tr-TR" sz="2400" dirty="0" err="1">
                <a:effectLst/>
                <a:latin typeface="WarnockPro"/>
              </a:rPr>
              <a:t>indicates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that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MeDCIn</a:t>
            </a:r>
            <a:r>
              <a:rPr lang="tr-TR" sz="2400" dirty="0">
                <a:effectLst/>
                <a:latin typeface="WarnockPro"/>
              </a:rPr>
              <a:t> is </a:t>
            </a:r>
            <a:r>
              <a:rPr lang="tr-TR" sz="2400" dirty="0" err="1">
                <a:effectLst/>
                <a:latin typeface="WarnockPro"/>
              </a:rPr>
              <a:t>consistent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and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reliable</a:t>
            </a:r>
            <a:r>
              <a:rPr lang="tr-TR" sz="2400" dirty="0">
                <a:effectLst/>
                <a:latin typeface="WarnockPro"/>
              </a:rPr>
              <a:t>, </a:t>
            </a:r>
            <a:r>
              <a:rPr lang="tr-TR" sz="2400" dirty="0" err="1">
                <a:effectLst/>
                <a:latin typeface="WarnockPro"/>
              </a:rPr>
              <a:t>with</a:t>
            </a:r>
            <a:r>
              <a:rPr lang="tr-TR" sz="2400" dirty="0">
                <a:effectLst/>
                <a:latin typeface="WarnockPro"/>
              </a:rPr>
              <a:t> a </a:t>
            </a:r>
            <a:r>
              <a:rPr lang="tr-TR" sz="2400" dirty="0" err="1">
                <a:effectLst/>
                <a:latin typeface="WarnockPro"/>
              </a:rPr>
              <a:t>high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level</a:t>
            </a:r>
            <a:r>
              <a:rPr lang="tr-TR" sz="2400" dirty="0">
                <a:effectLst/>
                <a:latin typeface="WarnockPro"/>
              </a:rPr>
              <a:t> of </a:t>
            </a:r>
            <a:r>
              <a:rPr lang="tr-TR" sz="2400" dirty="0" err="1">
                <a:effectLst/>
                <a:latin typeface="WarnockPro"/>
              </a:rPr>
              <a:t>agreement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between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researchers</a:t>
            </a:r>
            <a:r>
              <a:rPr lang="tr-TR" sz="2400" dirty="0">
                <a:effectLst/>
                <a:latin typeface="WarnockPro"/>
              </a:rPr>
              <a:t> [</a:t>
            </a:r>
            <a:r>
              <a:rPr lang="tr-TR" sz="2400" dirty="0">
                <a:solidFill>
                  <a:srgbClr val="0000FF"/>
                </a:solidFill>
                <a:effectLst/>
                <a:latin typeface="WarnockPro"/>
              </a:rPr>
              <a:t>51</a:t>
            </a:r>
            <a:r>
              <a:rPr lang="tr-TR" sz="2400" dirty="0">
                <a:effectLst/>
                <a:latin typeface="WarnockPro"/>
              </a:rPr>
              <a:t>]. </a:t>
            </a:r>
          </a:p>
          <a:p>
            <a:endParaRPr lang="tr-TR" sz="2400" dirty="0">
              <a:effectLst/>
              <a:latin typeface="Warnock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results</a:t>
            </a:r>
            <a:r>
              <a:rPr lang="tr-TR" sz="2400" dirty="0">
                <a:effectLst/>
                <a:latin typeface="WarnockPro"/>
              </a:rPr>
              <a:t> of </a:t>
            </a:r>
            <a:r>
              <a:rPr lang="tr-TR" sz="2400" dirty="0" err="1">
                <a:effectLst/>
                <a:latin typeface="WarnockPro"/>
              </a:rPr>
              <a:t>internal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consistency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and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inter-rater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reliability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are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high</a:t>
            </a:r>
            <a:r>
              <a:rPr lang="tr-TR" sz="2400" dirty="0">
                <a:effectLst/>
                <a:latin typeface="WarnockPro"/>
              </a:rPr>
              <a:t>, </a:t>
            </a:r>
            <a:r>
              <a:rPr lang="tr-TR" sz="2400" dirty="0" err="1">
                <a:effectLst/>
                <a:latin typeface="WarnockPro"/>
              </a:rPr>
              <a:t>demonstrating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that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MeDCIn</a:t>
            </a:r>
            <a:r>
              <a:rPr lang="tr-TR" sz="2400" dirty="0">
                <a:effectLst/>
                <a:latin typeface="WarnockPro"/>
              </a:rPr>
              <a:t> has </a:t>
            </a:r>
            <a:r>
              <a:rPr lang="tr-TR" sz="2400" dirty="0" err="1">
                <a:effectLst/>
                <a:latin typeface="WarnockPro"/>
              </a:rPr>
              <a:t>reproducibility</a:t>
            </a:r>
            <a:r>
              <a:rPr lang="tr-TR" sz="2400" dirty="0">
                <a:effectLst/>
                <a:latin typeface="WarnockPro"/>
              </a:rPr>
              <a:t>, </a:t>
            </a:r>
            <a:r>
              <a:rPr lang="tr-TR" sz="2400" dirty="0" err="1">
                <a:effectLst/>
                <a:latin typeface="WarnockPro"/>
              </a:rPr>
              <a:t>which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proves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its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potential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to</a:t>
            </a:r>
            <a:r>
              <a:rPr lang="tr-TR" sz="2400" dirty="0">
                <a:effectLst/>
                <a:latin typeface="WarnockPro"/>
              </a:rPr>
              <a:t> be </a:t>
            </a:r>
            <a:r>
              <a:rPr lang="tr-TR" sz="2400" dirty="0" err="1">
                <a:effectLst/>
                <a:latin typeface="WarnockPro"/>
              </a:rPr>
              <a:t>used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by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different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users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to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assess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degree</a:t>
            </a:r>
            <a:r>
              <a:rPr lang="tr-TR" sz="2400" dirty="0">
                <a:effectLst/>
                <a:latin typeface="WarnockPro"/>
              </a:rPr>
              <a:t> of com- </a:t>
            </a:r>
            <a:r>
              <a:rPr lang="tr-TR" sz="2400" dirty="0" err="1">
                <a:effectLst/>
                <a:latin typeface="WarnockPro"/>
              </a:rPr>
              <a:t>pliance</a:t>
            </a:r>
            <a:r>
              <a:rPr lang="tr-TR" sz="2400" dirty="0">
                <a:effectLst/>
                <a:latin typeface="WarnockPro"/>
              </a:rPr>
              <a:t> of menus </a:t>
            </a:r>
            <a:r>
              <a:rPr lang="tr-TR" sz="2400" dirty="0" err="1">
                <a:effectLst/>
                <a:latin typeface="WarnockPro"/>
              </a:rPr>
              <a:t>with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key</a:t>
            </a:r>
            <a:r>
              <a:rPr lang="tr-TR" sz="2400" dirty="0">
                <a:effectLst/>
                <a:latin typeface="WarnockPro"/>
              </a:rPr>
              <a:t> </a:t>
            </a:r>
            <a:r>
              <a:rPr lang="tr-TR" sz="2400" dirty="0" err="1">
                <a:effectLst/>
                <a:latin typeface="WarnockPro"/>
              </a:rPr>
              <a:t>points</a:t>
            </a:r>
            <a:r>
              <a:rPr lang="tr-TR" sz="2400" dirty="0">
                <a:effectLst/>
                <a:latin typeface="WarnockPro"/>
              </a:rPr>
              <a:t> of </a:t>
            </a:r>
            <a:r>
              <a:rPr lang="tr-TR" sz="2400" dirty="0" err="1">
                <a:effectLst/>
                <a:latin typeface="WarnockPro"/>
              </a:rPr>
              <a:t>the</a:t>
            </a:r>
            <a:r>
              <a:rPr lang="tr-TR" sz="2400" dirty="0">
                <a:effectLst/>
                <a:latin typeface="WarnockPro"/>
              </a:rPr>
              <a:t> MD. 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11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low compliance </a:t>
            </a:r>
          </a:p>
          <a:p>
            <a:endParaRPr lang="en-US" dirty="0"/>
          </a:p>
          <a:p>
            <a:r>
              <a:rPr lang="en-US" dirty="0"/>
              <a:t>Opportunity to implement MD intervention 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>
                <a:effectLst/>
                <a:latin typeface="WarnockPro"/>
              </a:rPr>
              <a:t>4.65</a:t>
            </a:r>
            <a:r>
              <a:rPr lang="tr-TR" sz="1800" dirty="0">
                <a:effectLst/>
                <a:latin typeface="SymbolStd"/>
              </a:rPr>
              <a:t>±</a:t>
            </a:r>
            <a:r>
              <a:rPr lang="tr-TR" sz="1800" dirty="0">
                <a:effectLst/>
                <a:latin typeface="WarnockPro"/>
              </a:rPr>
              <a:t>4.2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all</a:t>
            </a:r>
            <a:r>
              <a:rPr lang="tr-TR" sz="1800" dirty="0">
                <a:effectLst/>
                <a:latin typeface="WarnockPro"/>
              </a:rPr>
              <a:t> menus (</a:t>
            </a:r>
            <a:r>
              <a:rPr lang="tr-TR" sz="1800" dirty="0">
                <a:effectLst/>
                <a:latin typeface="SymbolStd"/>
              </a:rPr>
              <a:t>−</a:t>
            </a:r>
            <a:r>
              <a:rPr lang="tr-TR" sz="1800" dirty="0">
                <a:effectLst/>
                <a:latin typeface="WarnockPro"/>
              </a:rPr>
              <a:t>7 </a:t>
            </a:r>
            <a:r>
              <a:rPr lang="tr-TR" sz="1800" dirty="0" err="1">
                <a:effectLst/>
                <a:latin typeface="WarnockPro"/>
              </a:rPr>
              <a:t>to</a:t>
            </a:r>
            <a:r>
              <a:rPr lang="tr-TR" sz="1800" dirty="0">
                <a:effectLst/>
                <a:latin typeface="WarnockPro"/>
              </a:rPr>
              <a:t> 13.5 )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400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subdimension</a:t>
            </a:r>
            <a:r>
              <a:rPr lang="tr-TR" sz="1800" dirty="0">
                <a:effectLst/>
                <a:latin typeface="WarnockPro"/>
              </a:rPr>
              <a:t> IA - </a:t>
            </a:r>
            <a:r>
              <a:rPr lang="tr-TR" sz="1800" dirty="0" err="1">
                <a:effectLst/>
                <a:latin typeface="WarnockPro"/>
              </a:rPr>
              <a:t>food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availability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varied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between</a:t>
            </a:r>
            <a:r>
              <a:rPr lang="tr-TR" sz="1800" dirty="0">
                <a:effectLst/>
                <a:latin typeface="WarnockPro"/>
              </a:rPr>
              <a:t> 1.0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7.0 </a:t>
            </a:r>
            <a:r>
              <a:rPr lang="tr-TR" sz="1800" dirty="0" err="1">
                <a:effectLst/>
                <a:latin typeface="WarnockPro"/>
              </a:rPr>
              <a:t>with</a:t>
            </a:r>
            <a:r>
              <a:rPr lang="tr-TR" sz="1800" dirty="0">
                <a:effectLst/>
                <a:latin typeface="WarnockPro"/>
              </a:rPr>
              <a:t> an </a:t>
            </a:r>
            <a:r>
              <a:rPr lang="tr-TR" sz="1800" dirty="0" err="1">
                <a:effectLst/>
                <a:latin typeface="WarnockPro"/>
              </a:rPr>
              <a:t>average</a:t>
            </a:r>
            <a:r>
              <a:rPr lang="tr-TR" sz="1800" dirty="0">
                <a:effectLst/>
                <a:latin typeface="WarnockPro"/>
              </a:rPr>
              <a:t> of 4.87 </a:t>
            </a:r>
            <a:r>
              <a:rPr lang="tr-TR" sz="1800" dirty="0">
                <a:effectLst/>
                <a:latin typeface="SymbolStd"/>
              </a:rPr>
              <a:t>± </a:t>
            </a:r>
            <a:r>
              <a:rPr lang="tr-TR" sz="1800" dirty="0">
                <a:effectLst/>
                <a:latin typeface="WarnockPro"/>
              </a:rPr>
              <a:t>1.2, </a:t>
            </a:r>
            <a:r>
              <a:rPr lang="tr-TR" sz="1800" dirty="0" err="1">
                <a:effectLst/>
                <a:latin typeface="WarnockPro"/>
              </a:rPr>
              <a:t>indicat</a:t>
            </a:r>
            <a:r>
              <a:rPr lang="tr-TR" sz="1800" dirty="0">
                <a:effectLst/>
                <a:latin typeface="WarnockPro"/>
              </a:rPr>
              <a:t>- </a:t>
            </a:r>
            <a:r>
              <a:rPr lang="tr-TR" sz="1800" dirty="0" err="1">
                <a:effectLst/>
                <a:latin typeface="WarnockPro"/>
              </a:rPr>
              <a:t>ing</a:t>
            </a:r>
            <a:r>
              <a:rPr lang="tr-TR" sz="1800" dirty="0">
                <a:effectLst/>
                <a:latin typeface="WarnockPro"/>
              </a:rPr>
              <a:t> a </a:t>
            </a:r>
            <a:r>
              <a:rPr lang="tr-TR" sz="1800" dirty="0" err="1">
                <a:effectLst/>
                <a:latin typeface="WarnockPro"/>
              </a:rPr>
              <a:t>moderate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availability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foods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characteristic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MD. 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tr-TR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sub-dimention</a:t>
            </a:r>
            <a:r>
              <a:rPr lang="tr-TR" sz="1800" dirty="0">
                <a:effectLst/>
                <a:latin typeface="WarnockPro"/>
              </a:rPr>
              <a:t> IB - </a:t>
            </a:r>
            <a:r>
              <a:rPr lang="tr-TR" sz="1800" dirty="0" err="1">
                <a:effectLst/>
                <a:latin typeface="WarnockPro"/>
              </a:rPr>
              <a:t>variety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frequency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foods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offered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varied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between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>
                <a:effectLst/>
                <a:latin typeface="SymbolStd"/>
              </a:rPr>
              <a:t>−</a:t>
            </a:r>
            <a:r>
              <a:rPr lang="tr-TR" sz="1800" dirty="0">
                <a:effectLst/>
                <a:latin typeface="WarnockPro"/>
              </a:rPr>
              <a:t>8.0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6.5, </a:t>
            </a:r>
            <a:r>
              <a:rPr lang="tr-TR" sz="1800" dirty="0" err="1">
                <a:effectLst/>
                <a:latin typeface="WarnockPro"/>
              </a:rPr>
              <a:t>with</a:t>
            </a:r>
            <a:r>
              <a:rPr lang="tr-TR" sz="1800" dirty="0">
                <a:effectLst/>
                <a:latin typeface="WarnockPro"/>
              </a:rPr>
              <a:t> an </a:t>
            </a:r>
            <a:r>
              <a:rPr lang="tr-TR" sz="1800" dirty="0" err="1">
                <a:effectLst/>
                <a:latin typeface="WarnockPro"/>
              </a:rPr>
              <a:t>average</a:t>
            </a:r>
            <a:r>
              <a:rPr lang="tr-TR" sz="1800" dirty="0">
                <a:effectLst/>
                <a:latin typeface="WarnockPro"/>
              </a:rPr>
              <a:t> of 0.22</a:t>
            </a:r>
            <a:r>
              <a:rPr lang="tr-TR" sz="1800" dirty="0">
                <a:effectLst/>
                <a:latin typeface="SymbolStd"/>
              </a:rPr>
              <a:t>±</a:t>
            </a:r>
            <a:r>
              <a:rPr lang="tr-TR" sz="1800" dirty="0">
                <a:effectLst/>
                <a:latin typeface="WarnockPro"/>
              </a:rPr>
              <a:t>3.4, </a:t>
            </a:r>
            <a:r>
              <a:rPr lang="tr-TR" sz="1800" dirty="0" err="1">
                <a:effectLst/>
                <a:latin typeface="WarnockPro"/>
              </a:rPr>
              <a:t>indicating</a:t>
            </a:r>
            <a:r>
              <a:rPr lang="tr-TR" sz="1800" dirty="0">
                <a:effectLst/>
                <a:latin typeface="WarnockPro"/>
              </a:rPr>
              <a:t> a </a:t>
            </a:r>
            <a:r>
              <a:rPr lang="tr-TR" sz="1800" dirty="0" err="1">
                <a:effectLst/>
                <a:latin typeface="WarnockPro"/>
              </a:rPr>
              <a:t>limited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variety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low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frequency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key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food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groups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high-frequency</a:t>
            </a:r>
            <a:r>
              <a:rPr lang="tr-TR" sz="1800" dirty="0">
                <a:effectLst/>
                <a:latin typeface="WarnockPro"/>
              </a:rPr>
              <a:t> of </a:t>
            </a:r>
            <a:r>
              <a:rPr lang="tr-TR" sz="1800" dirty="0" err="1">
                <a:effectLst/>
                <a:latin typeface="WarnockPro"/>
              </a:rPr>
              <a:t>food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groups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that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should</a:t>
            </a:r>
            <a:r>
              <a:rPr lang="tr-TR" sz="1800" dirty="0">
                <a:effectLst/>
                <a:latin typeface="WarnockPro"/>
              </a:rPr>
              <a:t> be </a:t>
            </a:r>
            <a:r>
              <a:rPr lang="tr-TR" sz="1800" dirty="0" err="1">
                <a:effectLst/>
                <a:latin typeface="WarnockPro"/>
              </a:rPr>
              <a:t>limited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 err="1">
                <a:effectLst/>
                <a:latin typeface="WarnockPro"/>
              </a:rPr>
              <a:t>which</a:t>
            </a:r>
            <a:r>
              <a:rPr lang="tr-TR" sz="1800" dirty="0">
                <a:effectLst/>
                <a:latin typeface="WarnockPro"/>
              </a:rPr>
              <a:t> is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factor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that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most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influ</a:t>
            </a:r>
            <a:r>
              <a:rPr lang="tr-TR" sz="1800" dirty="0">
                <a:effectLst/>
                <a:latin typeface="WarnockPro"/>
              </a:rPr>
              <a:t>- </a:t>
            </a:r>
            <a:r>
              <a:rPr lang="tr-TR" sz="1800" dirty="0" err="1">
                <a:effectLst/>
                <a:latin typeface="WarnockPro"/>
              </a:rPr>
              <a:t>ences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dimension</a:t>
            </a:r>
            <a:r>
              <a:rPr lang="tr-TR" sz="1800" dirty="0">
                <a:effectLst/>
                <a:latin typeface="WarnockPro"/>
              </a:rPr>
              <a:t> I of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MeDCin</a:t>
            </a:r>
            <a:r>
              <a:rPr lang="tr-TR" sz="1800" dirty="0">
                <a:effectLst/>
                <a:latin typeface="WarnockPro"/>
              </a:rPr>
              <a:t> (</a:t>
            </a:r>
            <a:r>
              <a:rPr lang="tr-TR" sz="1800" i="1" dirty="0">
                <a:effectLst/>
                <a:latin typeface="WarnockPro"/>
              </a:rPr>
              <a:t>r</a:t>
            </a:r>
            <a:r>
              <a:rPr lang="tr-TR" sz="1800" dirty="0">
                <a:effectLst/>
                <a:latin typeface="SymbolStd"/>
              </a:rPr>
              <a:t>=</a:t>
            </a:r>
            <a:r>
              <a:rPr lang="tr-TR" sz="1800" dirty="0">
                <a:effectLst/>
                <a:latin typeface="WarnockPro"/>
              </a:rPr>
              <a:t>0.97). 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65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SEAFOOD 14.3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DISHES WİTH EGG AS THE MAİN SOURCE 0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NUTS AND SEEDS 7.1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FRESH FRUIT AS DESSERT 57.1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Availability of olive oil (cooking and seasoning): 85.7%</a:t>
            </a:r>
          </a:p>
          <a:p>
            <a:endParaRPr lang="en-US" dirty="0"/>
          </a:p>
          <a:p>
            <a:r>
              <a:rPr lang="en-US" dirty="0"/>
              <a:t>Whole grains: %92.9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51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STARCH VEGGİES </a:t>
            </a:r>
          </a:p>
          <a:p>
            <a:r>
              <a:rPr lang="en-US" dirty="0"/>
              <a:t>NOT REPEATED CONSECUTİVELY 7.1</a:t>
            </a:r>
          </a:p>
          <a:p>
            <a:endParaRPr lang="en-US" dirty="0"/>
          </a:p>
          <a:p>
            <a:r>
              <a:rPr lang="en-US" dirty="0"/>
              <a:t>MORE FİSH THAN MEAT 0 </a:t>
            </a:r>
          </a:p>
          <a:p>
            <a:r>
              <a:rPr lang="en-US" dirty="0"/>
              <a:t>EGGS AT LEAST 1/WEEK 0</a:t>
            </a:r>
          </a:p>
          <a:p>
            <a:r>
              <a:rPr lang="en-US" dirty="0"/>
              <a:t>MORE LEAN MEAT 0 </a:t>
            </a:r>
          </a:p>
          <a:p>
            <a:endParaRPr lang="en-US" dirty="0"/>
          </a:p>
          <a:p>
            <a:r>
              <a:rPr lang="en-US" dirty="0"/>
              <a:t>FRUİT DAİLY OR 3 OR MORE/WEEK</a:t>
            </a:r>
          </a:p>
          <a:p>
            <a:endParaRPr lang="en-US" dirty="0"/>
          </a:p>
          <a:p>
            <a:r>
              <a:rPr lang="en-US" dirty="0"/>
              <a:t>SWEET DESSERT NO MORE THAN 1/WEEK 42.9</a:t>
            </a:r>
          </a:p>
          <a:p>
            <a:endParaRPr lang="en-US" dirty="0"/>
          </a:p>
          <a:p>
            <a:r>
              <a:rPr lang="en-US" dirty="0"/>
              <a:t>--------</a:t>
            </a:r>
          </a:p>
          <a:p>
            <a:r>
              <a:rPr lang="en-US" dirty="0"/>
              <a:t>PULSES 1-2 WEEK 71.4</a:t>
            </a:r>
          </a:p>
          <a:p>
            <a:endParaRPr lang="en-US" dirty="0"/>
          </a:p>
          <a:p>
            <a:r>
              <a:rPr lang="en-US" dirty="0"/>
              <a:t>WHOLE GRAİNS 78.6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62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Broader, detailed and practical </a:t>
            </a:r>
          </a:p>
          <a:p>
            <a:endParaRPr lang="en-US" dirty="0"/>
          </a:p>
          <a:p>
            <a:r>
              <a:rPr lang="en-US" dirty="0"/>
              <a:t>Can be quickly and </a:t>
            </a:r>
            <a:r>
              <a:rPr lang="en-US" dirty="0" err="1"/>
              <a:t>pracitaclly</a:t>
            </a:r>
            <a:r>
              <a:rPr lang="en-US" dirty="0"/>
              <a:t> used by dietitians, nutritionists, food </a:t>
            </a:r>
            <a:r>
              <a:rPr lang="en-US" dirty="0" err="1"/>
              <a:t>techinicians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And not just for once, it will make routine monitoring easy</a:t>
            </a:r>
          </a:p>
        </p:txBody>
      </p:sp>
    </p:spTree>
    <p:extLst>
      <p:ext uri="{BB962C8B-B14F-4D97-AF65-F5344CB8AC3E}">
        <p14:creationId xmlns:p14="http://schemas.microsoft.com/office/powerpoint/2010/main" val="3620716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8007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b="1" dirty="0" err="1">
                <a:effectLst/>
                <a:latin typeface="FenomenSans"/>
              </a:rPr>
              <a:t>Türkiye</a:t>
            </a:r>
            <a:r>
              <a:rPr lang="tr-TR" sz="1800" b="1" dirty="0">
                <a:effectLst/>
                <a:latin typeface="FenomenSans"/>
              </a:rPr>
              <a:t> </a:t>
            </a:r>
            <a:r>
              <a:rPr lang="tr-TR" sz="1800" b="1" dirty="0" err="1">
                <a:effectLst/>
                <a:latin typeface="FenomenSans"/>
              </a:rPr>
              <a:t>Hanehalkı</a:t>
            </a:r>
            <a:r>
              <a:rPr lang="tr-TR" sz="1800" b="1" dirty="0">
                <a:effectLst/>
                <a:latin typeface="FenomenSans"/>
              </a:rPr>
              <a:t> </a:t>
            </a:r>
            <a:r>
              <a:rPr lang="tr-TR" sz="1800" b="1" dirty="0" err="1">
                <a:effectLst/>
                <a:latin typeface="FenomenSans"/>
              </a:rPr>
              <a:t>Sağlık</a:t>
            </a:r>
            <a:r>
              <a:rPr lang="tr-TR" sz="1800" b="1" dirty="0">
                <a:effectLst/>
                <a:latin typeface="FenomenSans"/>
              </a:rPr>
              <a:t> </a:t>
            </a:r>
            <a:r>
              <a:rPr lang="tr-TR" sz="1800" b="1" dirty="0" err="1">
                <a:effectLst/>
                <a:latin typeface="FenomenSans"/>
              </a:rPr>
              <a:t>Araştırması</a:t>
            </a:r>
            <a:r>
              <a:rPr lang="tr-TR" sz="1800" b="1" dirty="0">
                <a:effectLst/>
                <a:latin typeface="FenomenSans"/>
              </a:rPr>
              <a:t> </a:t>
            </a:r>
            <a:r>
              <a:rPr lang="tr-TR" sz="1800" b="1" dirty="0" err="1">
                <a:effectLst/>
                <a:latin typeface="FenomenSans"/>
              </a:rPr>
              <a:t>Bulaşıcı</a:t>
            </a:r>
            <a:r>
              <a:rPr lang="tr-TR" sz="1800" b="1" dirty="0">
                <a:effectLst/>
                <a:latin typeface="FenomenSans"/>
              </a:rPr>
              <a:t> Olmayan Hastalıkların Risk </a:t>
            </a:r>
            <a:r>
              <a:rPr lang="tr-TR" sz="1800" b="1" dirty="0" err="1">
                <a:effectLst/>
                <a:latin typeface="FenomenSans"/>
              </a:rPr>
              <a:t>Faktörleri</a:t>
            </a:r>
            <a:r>
              <a:rPr lang="tr-TR" sz="1800" b="1" dirty="0">
                <a:effectLst/>
                <a:latin typeface="FenomenSans"/>
              </a:rPr>
              <a:t> </a:t>
            </a:r>
            <a:r>
              <a:rPr lang="tr-TR" sz="1800" b="1" dirty="0" err="1">
                <a:effectLst/>
                <a:latin typeface="FenomenSans"/>
              </a:rPr>
              <a:t>Prevalansı</a:t>
            </a:r>
            <a:r>
              <a:rPr lang="tr-TR" sz="1800" b="1" dirty="0">
                <a:effectLst/>
                <a:latin typeface="FenomenSans"/>
              </a:rPr>
              <a:t> </a:t>
            </a:r>
            <a:endParaRPr lang="tr-TR" dirty="0"/>
          </a:p>
          <a:p>
            <a:endParaRPr lang="en-US" dirty="0"/>
          </a:p>
          <a:p>
            <a:r>
              <a:rPr lang="tr-TR" sz="1800" dirty="0">
                <a:effectLst/>
                <a:latin typeface="FenomenSans"/>
              </a:rPr>
              <a:t>	y Her </a:t>
            </a:r>
            <a:r>
              <a:rPr lang="tr-TR" sz="1800" dirty="0" err="1">
                <a:effectLst/>
                <a:latin typeface="FenomenSans"/>
              </a:rPr>
              <a:t>gün</a:t>
            </a:r>
            <a:r>
              <a:rPr lang="tr-TR" sz="1800" dirty="0">
                <a:effectLst/>
                <a:latin typeface="FenomenSans"/>
              </a:rPr>
              <a:t> sigara </a:t>
            </a:r>
            <a:r>
              <a:rPr lang="tr-TR" sz="1800" dirty="0" err="1">
                <a:effectLst/>
                <a:latin typeface="FenomenSans"/>
              </a:rPr>
              <a:t>içme</a:t>
            </a:r>
            <a:br>
              <a:rPr lang="tr-TR" sz="1800" dirty="0">
                <a:effectLst/>
                <a:latin typeface="FenomenSans"/>
              </a:rPr>
            </a:br>
            <a:r>
              <a:rPr lang="tr-TR" sz="1800" dirty="0">
                <a:effectLst/>
                <a:latin typeface="Wingdings" pitchFamily="2" charset="2"/>
              </a:rPr>
              <a:t>y </a:t>
            </a:r>
            <a:r>
              <a:rPr lang="tr-TR" sz="1800" dirty="0">
                <a:effectLst/>
                <a:latin typeface="FenomenSans"/>
              </a:rPr>
              <a:t>Meyve ve/veya sebzenin </a:t>
            </a:r>
            <a:r>
              <a:rPr lang="tr-TR" sz="1800" dirty="0" err="1">
                <a:effectLst/>
                <a:latin typeface="FenomenSans"/>
              </a:rPr>
              <a:t>günde</a:t>
            </a:r>
            <a:r>
              <a:rPr lang="tr-TR" sz="1800" dirty="0">
                <a:effectLst/>
                <a:latin typeface="FenomenSans"/>
              </a:rPr>
              <a:t> </a:t>
            </a:r>
            <a:r>
              <a:rPr lang="tr-TR" sz="1800" dirty="0" err="1">
                <a:effectLst/>
                <a:latin typeface="FenomenSans"/>
              </a:rPr>
              <a:t>bes</a:t>
            </a:r>
            <a:r>
              <a:rPr lang="tr-TR" sz="1800" dirty="0">
                <a:effectLst/>
                <a:latin typeface="FenomenSans"/>
              </a:rPr>
              <a:t>̧ porsiyondan daha az </a:t>
            </a:r>
            <a:r>
              <a:rPr lang="tr-TR" sz="1800" dirty="0" err="1">
                <a:effectLst/>
                <a:latin typeface="FenomenSans"/>
              </a:rPr>
              <a:t>tüketimi</a:t>
            </a:r>
            <a:br>
              <a:rPr lang="tr-TR" sz="1800" dirty="0">
                <a:effectLst/>
                <a:latin typeface="FenomenSans"/>
              </a:rPr>
            </a:br>
            <a:r>
              <a:rPr lang="tr-TR" sz="1800" dirty="0">
                <a:effectLst/>
                <a:latin typeface="Wingdings" pitchFamily="2" charset="2"/>
              </a:rPr>
              <a:t>y </a:t>
            </a:r>
            <a:r>
              <a:rPr lang="tr-TR" sz="1800" dirty="0">
                <a:effectLst/>
                <a:latin typeface="FenomenSans"/>
              </a:rPr>
              <a:t>Haftada 150 dakikalık orta </a:t>
            </a:r>
            <a:r>
              <a:rPr lang="tr-TR" sz="1800" dirty="0" err="1">
                <a:effectLst/>
                <a:latin typeface="FenomenSans"/>
              </a:rPr>
              <a:t>düzey</a:t>
            </a:r>
            <a:r>
              <a:rPr lang="tr-TR" sz="1800" dirty="0">
                <a:effectLst/>
                <a:latin typeface="FenomenSans"/>
              </a:rPr>
              <a:t> veya </a:t>
            </a:r>
            <a:r>
              <a:rPr lang="tr-TR" sz="1800" dirty="0" err="1">
                <a:effectLst/>
                <a:latin typeface="FenomenSans"/>
              </a:rPr>
              <a:t>eşdeğer</a:t>
            </a:r>
            <a:r>
              <a:rPr lang="tr-TR" sz="1800" dirty="0">
                <a:effectLst/>
                <a:latin typeface="FenomenSans"/>
              </a:rPr>
              <a:t> etkinlikten daha </a:t>
            </a:r>
            <a:r>
              <a:rPr lang="tr-TR" sz="1800" dirty="0" err="1">
                <a:effectLst/>
                <a:latin typeface="FenomenSans"/>
              </a:rPr>
              <a:t>düşük</a:t>
            </a:r>
            <a:r>
              <a:rPr lang="tr-TR" sz="1800" dirty="0">
                <a:effectLst/>
                <a:latin typeface="FenomenSans"/>
              </a:rPr>
              <a:t> fiziksel aktivite</a:t>
            </a:r>
            <a:br>
              <a:rPr lang="tr-TR" sz="1800" dirty="0">
                <a:effectLst/>
                <a:latin typeface="FenomenSans"/>
              </a:rPr>
            </a:br>
            <a:r>
              <a:rPr lang="tr-TR" sz="1800" dirty="0">
                <a:effectLst/>
                <a:latin typeface="Wingdings" pitchFamily="2" charset="2"/>
              </a:rPr>
              <a:t>y </a:t>
            </a:r>
            <a:r>
              <a:rPr lang="tr-TR" sz="1800" dirty="0" err="1">
                <a:effectLst/>
                <a:latin typeface="FenomenSans"/>
              </a:rPr>
              <a:t>Aşırı</a:t>
            </a:r>
            <a:r>
              <a:rPr lang="tr-TR" sz="1800" dirty="0">
                <a:effectLst/>
                <a:latin typeface="FenomenSans"/>
              </a:rPr>
              <a:t> kilolu veya </a:t>
            </a:r>
            <a:r>
              <a:rPr lang="tr-TR" sz="1800" dirty="0" err="1">
                <a:effectLst/>
                <a:latin typeface="FenomenSans"/>
              </a:rPr>
              <a:t>obez</a:t>
            </a:r>
            <a:r>
              <a:rPr lang="tr-TR" sz="1800" dirty="0">
                <a:effectLst/>
                <a:latin typeface="FenomenSans"/>
              </a:rPr>
              <a:t> (BKİ ≥25 kg/m2) olma</a:t>
            </a:r>
            <a:br>
              <a:rPr lang="tr-TR" sz="1800" dirty="0">
                <a:effectLst/>
                <a:latin typeface="FenomenSans"/>
              </a:rPr>
            </a:br>
            <a:r>
              <a:rPr lang="tr-TR" sz="1800" dirty="0">
                <a:effectLst/>
                <a:latin typeface="Wingdings" pitchFamily="2" charset="2"/>
              </a:rPr>
              <a:t>y </a:t>
            </a:r>
            <a:r>
              <a:rPr lang="tr-TR" sz="1800" dirty="0" err="1">
                <a:effectLst/>
                <a:latin typeface="FenomenSans"/>
              </a:rPr>
              <a:t>Yükselmis</a:t>
            </a:r>
            <a:r>
              <a:rPr lang="tr-TR" sz="1800" dirty="0">
                <a:effectLst/>
                <a:latin typeface="FenomenSans"/>
              </a:rPr>
              <a:t>̧ kan basıncı (SKB ≥140 </a:t>
            </a:r>
            <a:r>
              <a:rPr lang="tr-TR" sz="1800" dirty="0" err="1">
                <a:effectLst/>
                <a:latin typeface="FenomenSans"/>
              </a:rPr>
              <a:t>mmHg</a:t>
            </a:r>
            <a:r>
              <a:rPr lang="tr-TR" sz="1800" dirty="0">
                <a:effectLst/>
                <a:latin typeface="FenomenSans"/>
              </a:rPr>
              <a:t> ve/veya DKB ≥90 </a:t>
            </a:r>
            <a:r>
              <a:rPr lang="tr-TR" sz="1800" dirty="0" err="1">
                <a:effectLst/>
                <a:latin typeface="FenomenSans"/>
              </a:rPr>
              <a:t>mmHg</a:t>
            </a:r>
            <a:r>
              <a:rPr lang="tr-TR" sz="1800" dirty="0">
                <a:effectLst/>
                <a:latin typeface="FenomenSans"/>
              </a:rPr>
              <a:t>) veya </a:t>
            </a:r>
            <a:r>
              <a:rPr lang="tr-TR" sz="1800" dirty="0" err="1">
                <a:effectLst/>
                <a:latin typeface="FenomenSans"/>
              </a:rPr>
              <a:t>yüksek</a:t>
            </a:r>
            <a:r>
              <a:rPr lang="tr-TR" sz="1800" dirty="0">
                <a:effectLst/>
                <a:latin typeface="FenomenSans"/>
              </a:rPr>
              <a:t> tansiyon </a:t>
            </a:r>
            <a:r>
              <a:rPr lang="tr-TR" sz="1800" dirty="0" err="1">
                <a:effectLst/>
                <a:latin typeface="FenomenSans"/>
              </a:rPr>
              <a:t>için</a:t>
            </a:r>
            <a:r>
              <a:rPr lang="tr-TR" sz="1800" dirty="0">
                <a:effectLst/>
                <a:latin typeface="FenomenSans"/>
              </a:rPr>
              <a:t> </a:t>
            </a:r>
            <a:r>
              <a:rPr lang="tr-TR" sz="1800" dirty="0" err="1">
                <a:effectLst/>
                <a:latin typeface="FenomenSans"/>
              </a:rPr>
              <a:t>ilac</a:t>
            </a:r>
            <a:r>
              <a:rPr lang="tr-TR" sz="1800" dirty="0">
                <a:effectLst/>
                <a:latin typeface="FenomenSans"/>
              </a:rPr>
              <a:t>̧ </a:t>
            </a:r>
            <a:endParaRPr lang="tr-TR" dirty="0"/>
          </a:p>
          <a:p>
            <a:r>
              <a:rPr lang="tr-TR" sz="1800" dirty="0">
                <a:effectLst/>
                <a:latin typeface="FenomenSans"/>
              </a:rPr>
              <a:t>kullanıyor olma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1514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4201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1,4 kg 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</a:t>
            </a:r>
            <a:r>
              <a:rPr lang="tr-TR" sz="2400" b="0" i="0" u="none" strike="noStrike" cap="none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-eq/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day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2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Acceptable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Of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food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according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eat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lancet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2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commission</a:t>
            </a:r>
            <a:r>
              <a:rPr lang="tr-TR" sz="2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277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454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5" name="Google Shape;26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821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41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33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25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Stakeholders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listed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by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each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teams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revised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by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stakeholder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interviews</a:t>
            </a:r>
            <a:endParaRPr lang="tr-TR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tr-TR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first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task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involves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development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of a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stakeholder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engagement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model, in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AA1000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framework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With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interviews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with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institutional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actors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service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providers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team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identifies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priority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stakeholders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defines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methodologies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for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their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engagement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different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phases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project</a:t>
            </a:r>
            <a:endParaRPr lang="en-US" sz="9600" dirty="0"/>
          </a:p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Findings allowed us to conclude that, given the expected differences between sociocultural, economic and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political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landscapes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between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countries,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priority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stakeholders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GB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their levels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dependence</a:t>
            </a:r>
            <a:r>
              <a:rPr lang="en-GB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influence, are quite different per country. Moreover, differences between in-campus operational management practices of food services also lead to divergent perceptions regarding who should be considered as key stakeholders</a:t>
            </a:r>
            <a:r>
              <a:rPr lang="tr-TR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51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biggest difference we can highlight from this phase was the higher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number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stakeholders</a:t>
            </a:r>
            <a:r>
              <a:rPr lang="en-GB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referred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upper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level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GB" sz="1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Turkey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Croatia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compared to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Portugal.</a:t>
            </a:r>
            <a:r>
              <a:rPr lang="en-GB" sz="1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Portugal,</a:t>
            </a:r>
            <a:r>
              <a:rPr lang="en-GB" sz="1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greater</a:t>
            </a:r>
            <a:r>
              <a:rPr lang="en-GB" sz="18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reference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</a:t>
            </a:r>
            <a:r>
              <a:rPr lang="en-GB" sz="18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different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stakeholders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within</a:t>
            </a:r>
            <a:r>
              <a:rPr lang="en-GB" sz="1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HEIs.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cross-comparative analysis of the data retrieved from the three countries</a:t>
            </a:r>
            <a:r>
              <a:rPr lang="en-GB" sz="18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revealed</a:t>
            </a:r>
            <a:r>
              <a:rPr lang="en-GB" sz="18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certain</a:t>
            </a:r>
            <a:r>
              <a:rPr lang="en-GB" sz="1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key</a:t>
            </a:r>
            <a:r>
              <a:rPr lang="en-GB" sz="18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stakeholders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en-GB" sz="18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recognized</a:t>
            </a:r>
            <a:r>
              <a:rPr lang="en-GB" sz="1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across</a:t>
            </a:r>
            <a:r>
              <a:rPr lang="en-GB" sz="18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GB" sz="18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</a:t>
            </a:r>
            <a:r>
              <a:rPr lang="en-GB" sz="18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contexts,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specifically students, HEIs, canteens and nutritionists/dietitians. However, it was found that the reality of the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legal/political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 framework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countries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significantly</a:t>
            </a:r>
            <a:r>
              <a:rPr lang="en-GB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shaped</a:t>
            </a:r>
            <a:r>
              <a:rPr lang="en-GB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identification and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prioritization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specific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stakeholders.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example,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Croatia,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greater</a:t>
            </a:r>
            <a:r>
              <a:rPr lang="en-GB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centralization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operations in the Ministry of Science and Higher Education while in Turkey, this falls into the Council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Higher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Education.</a:t>
            </a:r>
            <a:r>
              <a:rPr lang="en-GB" sz="18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GB" sz="1800" spc="-40" dirty="0">
              <a:effectLst/>
              <a:latin typeface="Times New Roman" panose="02020603050405020304" pitchFamily="18" charset="0"/>
            </a:endParaRPr>
          </a:p>
          <a:p>
            <a:pPr marR="632460" algn="just">
              <a:lnSpc>
                <a:spcPct val="200000"/>
              </a:lnSpc>
              <a:spcBef>
                <a:spcPts val="5"/>
              </a:spcBef>
              <a:spcAft>
                <a:spcPts val="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Findings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revealed</a:t>
            </a:r>
            <a:r>
              <a:rPr lang="en-GB" sz="18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enough</a:t>
            </a:r>
            <a:r>
              <a:rPr lang="en-GB" sz="18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GB" sz="18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create</a:t>
            </a:r>
            <a:r>
              <a:rPr lang="en-GB" sz="18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1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single</a:t>
            </a:r>
            <a:r>
              <a:rPr lang="en-GB" sz="1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stakeholder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engagement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</a:t>
            </a:r>
            <a:r>
              <a:rPr lang="en-GB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throughout</a:t>
            </a:r>
            <a:r>
              <a:rPr lang="en-GB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social marketing plan from a more global perspective, as if one solution fits all. This study highlights the importance of designing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glocal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social marketing strategies, with embedded models of stakeholder</a:t>
            </a:r>
            <a:r>
              <a:rPr lang="en-GB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engagement practices, which implies</a:t>
            </a:r>
            <a:r>
              <a:rPr lang="en-GB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standardizing</a:t>
            </a:r>
            <a:r>
              <a:rPr lang="en-GB" sz="1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tools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practices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possible to homogenise</a:t>
            </a:r>
            <a:r>
              <a:rPr lang="en-GB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GB" sz="1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adapting</a:t>
            </a:r>
            <a:r>
              <a:rPr lang="en-GB" sz="1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en-GB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necessary to thrive success in different national realities.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173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Turkey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presented higher scores for all categories assessed, with cafeteria being the most frequent choice, followed by restaurants nearby campus, canteen and home-made food supply. 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Congruent with the aims of the current study, the difference in canteen usage across countries was specifically examined by conducting ANOVAs with Country (3: PT, TR, HR) as between-factor with canteen frequency usage as the dependent variable.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We found a main effect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of the country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(2, 1598) = 525.92,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.001, such that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Turkish students showed higher frequency of using the canteen and cafeteria services, followed by Portugal, with lower scores for Croatia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.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endParaRPr lang="en-US" dirty="0"/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The results showed a main effect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the country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(2, 1611) = 127.87,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&lt; .001, with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Portugal showing better perception of university canteens in comparison to Croatia and Turkey.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Critically, the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 from Turkey indicated the worst perception of canteens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all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&lt; .001. 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Turkey using more, perceiving worse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Country-based differences were found,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(2, 1606) = 6.08,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.001, with Croatian students presenting the highest probability to promote campus canteens, followed by Portuguese students and then Turkish students (all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&lt; .001).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Effra"/>
              <a:cs typeface="Effra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Final net promoter score: Portugal -37,8</a:t>
            </a:r>
            <a:r>
              <a:rPr lang="tr-TR" sz="1800" dirty="0">
                <a:effectLst/>
                <a:latin typeface="Effra"/>
                <a:ea typeface="Calibri" panose="020F0502020204030204" pitchFamily="34" charset="0"/>
                <a:cs typeface="Effra"/>
              </a:rPr>
              <a:t> /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Croatia -18,7</a:t>
            </a:r>
            <a:r>
              <a:rPr lang="tr-TR" sz="1800" dirty="0">
                <a:effectLst/>
                <a:latin typeface="Effra"/>
                <a:ea typeface="Calibri" panose="020F0502020204030204" pitchFamily="34" charset="0"/>
                <a:cs typeface="Effra"/>
              </a:rPr>
              <a:t> /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Turkey -78,2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algn="l"/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indent="457200" algn="l">
              <a:lnSpc>
                <a:spcPct val="200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 NPS between -100 and 0 are in the critical zone of high risk of widespread dissatisfaction; however</a:t>
            </a:r>
            <a:r>
              <a:rPr lang="en-GB" sz="1800" dirty="0">
                <a:solidFill>
                  <a:srgbClr val="44474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there are no previous studies using NPS to evaluate cafeterias. But since detractors are much higher than promoters, we have a problem here. It would be interesting to understand who these detractors, passives and promoters are according to dietary practices on campus. 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indent="457200" algn="l">
              <a:lnSpc>
                <a:spcPct val="20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Notably, the students are willing to pay more for better food and services at the campus canteens, with above-chance proportions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0.59,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0.49,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.001). Croatian students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0.80,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0.40) showed increased availability to pay more in comparison to Portuguese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0.47,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0.50) and Turkish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0.48,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0.50) ones,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(2, 1602) = 92.20,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.001, which did not differ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.933). 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algn="l">
              <a:lnSpc>
                <a:spcPct val="20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 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Regarding gender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(women vs. men), we observed significant differences for all variables. Specifically, women reported using the canteen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4.66,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2.24) more frequently than men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4.24,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1.70),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(1561) = -3.50,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. 001,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2.107. However, women evaluated the food offer and service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3.45,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0.86 and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3.04,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1.02) more negatively than men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3.57,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0.75 and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3.25,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0.92),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(1573) = 2.61,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. 001,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 0.827 and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(1573) = 3.74,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. 001,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=0.990, respectively.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8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rank in diabetes in  Europe  (%16)</a:t>
            </a:r>
          </a:p>
        </p:txBody>
      </p:sp>
    </p:spTree>
    <p:extLst>
      <p:ext uri="{BB962C8B-B14F-4D97-AF65-F5344CB8AC3E}">
        <p14:creationId xmlns:p14="http://schemas.microsoft.com/office/powerpoint/2010/main" val="41585231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Turkey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presented higher scores for all categories assessed, with cafeteria being the most frequent choice, followed by restaurants nearby campus, canteen and home-made food supply. 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Congruent with the aims of the current study, the difference in canteen usage across countries was specifically examined by conducting ANOVAs with Country (3: PT, TR, HR) as between-factor with canteen frequency usage as the dependent variable.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We found a main effect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of the country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(2, 1598) = 525.92,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.001, such that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Turkish students showed higher frequency of using the canteen and cafeteria services, followed by Portugal, with lower scores for Croatia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.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endParaRPr lang="en-US" dirty="0"/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The results showed a main effect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the country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(2, 1611) = 127.87,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&lt; .001, with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Portugal showing better perception of university canteens in comparison to Croatia and Turkey.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Critically, the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 from Turkey indicated the worst perception of canteens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all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&lt; .001. 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Turkey using more, perceiving worse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Country-based differences were found,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(2, 1606) = 6.08,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.001, with Croatian students presenting the highest probability to promote campus canteens, followed by Portuguese students and then Turkish students (all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 &lt; .001).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Effra"/>
              <a:cs typeface="Effra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Final net promoter score: Portugal -37,8</a:t>
            </a:r>
            <a:r>
              <a:rPr lang="tr-TR" sz="1800" dirty="0">
                <a:effectLst/>
                <a:latin typeface="Effra"/>
                <a:ea typeface="Calibri" panose="020F0502020204030204" pitchFamily="34" charset="0"/>
                <a:cs typeface="Effra"/>
              </a:rPr>
              <a:t> /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Croatia -18,7</a:t>
            </a:r>
            <a:r>
              <a:rPr lang="tr-TR" sz="1800" dirty="0">
                <a:effectLst/>
                <a:latin typeface="Effra"/>
                <a:ea typeface="Calibri" panose="020F0502020204030204" pitchFamily="34" charset="0"/>
                <a:cs typeface="Effra"/>
              </a:rPr>
              <a:t> /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Turkey -78,2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algn="l"/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indent="457200" algn="l">
              <a:lnSpc>
                <a:spcPct val="200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 NPS between -100 and 0 are in the critical zone of high risk of widespread dissatisfaction; however</a:t>
            </a:r>
            <a:r>
              <a:rPr lang="en-GB" sz="1800" dirty="0">
                <a:solidFill>
                  <a:srgbClr val="44474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there are no previous studies using NPS to evaluate cafeterias. But since detractors are much higher than promoters, we have a problem here. It would be interesting to understand who these detractors, passives and promoters are according to dietary practices on campus. 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indent="457200" algn="l">
              <a:lnSpc>
                <a:spcPct val="20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Notably, the students are willing to pay more for better food and services at the campus canteens, with above-chance proportions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0.59,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0.49,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.001). Croatian students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0.80,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0.40) showed increased availability to pay more in comparison to Portuguese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0.47,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0.50) and Turkish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0.48,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SD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0.50) ones,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(2, 1602) = 92.20, 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&lt; .001, which did not differ (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p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= .933). 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pPr algn="l">
              <a:lnSpc>
                <a:spcPct val="20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ffra"/>
              </a:rPr>
              <a:t> </a:t>
            </a:r>
            <a:endParaRPr lang="tr-TR" sz="1800" dirty="0">
              <a:effectLst/>
              <a:latin typeface="Effra"/>
              <a:ea typeface="Effra"/>
              <a:cs typeface="Effra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463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042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 capita/per year</a:t>
            </a:r>
          </a:p>
        </p:txBody>
      </p:sp>
    </p:spTree>
    <p:extLst>
      <p:ext uri="{BB962C8B-B14F-4D97-AF65-F5344CB8AC3E}">
        <p14:creationId xmlns:p14="http://schemas.microsoft.com/office/powerpoint/2010/main" val="38400763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44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686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 Menus</a:t>
            </a:r>
          </a:p>
          <a:p>
            <a:r>
              <a:rPr lang="en-US" dirty="0"/>
              <a:t>MD Student bag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Opinion leaders that can be used to improve motivation: </a:t>
            </a:r>
          </a:p>
          <a:p>
            <a:r>
              <a:rPr lang="en-US" dirty="0"/>
              <a:t>Young influencers and student ambassadors; </a:t>
            </a:r>
          </a:p>
          <a:p>
            <a:r>
              <a:rPr lang="en-US" dirty="0"/>
              <a:t>University faculty staff (selected by each university and considering relevance and motivation to the theme);</a:t>
            </a:r>
          </a:p>
          <a:p>
            <a:r>
              <a:rPr lang="en-US" dirty="0"/>
              <a:t>University influencers with a focus on healthy living, fashion, and lifestyle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49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l">
              <a:lnSpc>
                <a:spcPct val="150000"/>
              </a:lnSpc>
            </a:pP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ffra"/>
              </a:rPr>
              <a:t>The university canteens selected, previously involved in WP1 and WP2, will serve as a pilot for implementing the developed menus and the Student Bag concept, and the staff training is delivered by professionals involved in the menu previously developed. </a:t>
            </a:r>
          </a:p>
          <a:p>
            <a:pPr indent="457200" algn="l">
              <a:lnSpc>
                <a:spcPct val="150000"/>
              </a:lnSpc>
            </a:pP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Effra"/>
            </a:endParaRPr>
          </a:p>
          <a:p>
            <a:pPr indent="457200" algn="l">
              <a:lnSpc>
                <a:spcPct val="150000"/>
              </a:lnSpc>
            </a:pP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ffra"/>
              </a:rPr>
              <a:t>Meanwhile. the researchers provide support to gather potential implementation challenges and feedback. The evaluation activities are led by ISCTE and include both quantitative and qualitative approaches. </a:t>
            </a:r>
          </a:p>
          <a:p>
            <a:pPr indent="457200" algn="l">
              <a:lnSpc>
                <a:spcPct val="150000"/>
              </a:lnSpc>
            </a:pP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ffra"/>
              </a:rPr>
              <a:t>The surveys (n = 200 per country) assess stakeholders’ acceptance and perceived impacts and focus groups with interdisciplinary experts provide insights or the project to improve. </a:t>
            </a:r>
          </a:p>
          <a:p>
            <a:pPr indent="457200" algn="l">
              <a:lnSpc>
                <a:spcPct val="150000"/>
              </a:lnSpc>
            </a:pP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Effra"/>
            </a:endParaRPr>
          </a:p>
          <a:p>
            <a:pPr indent="457200" algn="l">
              <a:lnSpc>
                <a:spcPct val="150000"/>
              </a:lnSpc>
            </a:pP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ffra"/>
              </a:rPr>
              <a:t>This WP ensures that the intervention is tested, adaptable, and scalable to other food services.</a:t>
            </a:r>
            <a:endParaRPr lang="tr-TR" sz="2400" dirty="0">
              <a:effectLst/>
              <a:latin typeface="Effra"/>
              <a:ea typeface="Effra"/>
              <a:cs typeface="Effra"/>
            </a:endParaRPr>
          </a:p>
          <a:p>
            <a:pPr indent="457200" algn="l">
              <a:lnSpc>
                <a:spcPct val="150000"/>
              </a:lnSpc>
            </a:pP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Effra"/>
              </a:rPr>
              <a:t> </a:t>
            </a:r>
            <a:endParaRPr lang="tr-TR" sz="2400" dirty="0">
              <a:effectLst/>
              <a:latin typeface="Effra"/>
              <a:ea typeface="Effra"/>
              <a:cs typeface="Effra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19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930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From national characterization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80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In Portugal, in terms of food policies related to higher education institutions (HEIs), there is still a need to create more specific legislation and guide documents in this area. However, there are some general recommendations and legislation that can be applied in HEIs.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most important document of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Cratian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plicy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students nutrition is the "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Pravilnik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uvjetima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načinu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ostvarivanja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pokriće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troškova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prehrane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studenata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(Regulation on the conditions and procedures for exercising the right to cover the costs of Student Nutrition; issued by the Ministry of Science and Education).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75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Türkiye </a:t>
            </a:r>
            <a:r>
              <a:rPr lang="en-US" dirty="0" err="1"/>
              <a:t>correcte</a:t>
            </a:r>
            <a:r>
              <a:rPr lang="en-US" dirty="0"/>
              <a:t> protein </a:t>
            </a:r>
            <a:r>
              <a:rPr lang="en-US" dirty="0" err="1"/>
              <a:t>requeiremnt</a:t>
            </a:r>
            <a:r>
              <a:rPr lang="en-US" dirty="0"/>
              <a:t>: 1.04 </a:t>
            </a:r>
          </a:p>
          <a:p>
            <a:r>
              <a:rPr lang="en-US" dirty="0"/>
              <a:t>Because sources are </a:t>
            </a:r>
            <a:r>
              <a:rPr lang="en-US" dirty="0" err="1"/>
              <a:t>motly</a:t>
            </a:r>
            <a:r>
              <a:rPr lang="en-US" dirty="0"/>
              <a:t> plant-based </a:t>
            </a:r>
          </a:p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>
                <a:effectLst/>
                <a:latin typeface="Dax"/>
              </a:rPr>
              <a:t>TBSA 2010 bir </a:t>
            </a:r>
            <a:r>
              <a:rPr lang="tr-TR" sz="1800" dirty="0" err="1">
                <a:effectLst/>
                <a:latin typeface="Dax"/>
              </a:rPr>
              <a:t>günlük</a:t>
            </a:r>
            <a:r>
              <a:rPr lang="tr-TR" sz="1800" dirty="0">
                <a:effectLst/>
                <a:latin typeface="Dax"/>
              </a:rPr>
              <a:t> besin </a:t>
            </a:r>
            <a:r>
              <a:rPr lang="tr-TR" sz="1800" dirty="0" err="1">
                <a:effectLst/>
                <a:latin typeface="Dax"/>
              </a:rPr>
              <a:t>tüketim</a:t>
            </a:r>
            <a:r>
              <a:rPr lang="tr-TR" sz="1800" dirty="0">
                <a:effectLst/>
                <a:latin typeface="Dax"/>
              </a:rPr>
              <a:t> kayıtlarından yararlanılarak </a:t>
            </a:r>
            <a:r>
              <a:rPr lang="tr-TR" sz="1800" dirty="0" err="1">
                <a:effectLst/>
                <a:latin typeface="Dax"/>
              </a:rPr>
              <a:t>hesaplanmıs</a:t>
            </a:r>
            <a:r>
              <a:rPr lang="tr-TR" sz="1800" dirty="0">
                <a:effectLst/>
                <a:latin typeface="Dax"/>
              </a:rPr>
              <a:t>̧ ve DIAAS; </a:t>
            </a:r>
            <a:r>
              <a:rPr lang="tr-TR" sz="1800" dirty="0" err="1">
                <a:effectLst/>
                <a:latin typeface="Dax"/>
              </a:rPr>
              <a:t>lizin</a:t>
            </a:r>
            <a:r>
              <a:rPr lang="tr-TR" sz="1800" dirty="0">
                <a:effectLst/>
                <a:latin typeface="Dax"/>
              </a:rPr>
              <a:t> </a:t>
            </a:r>
            <a:r>
              <a:rPr lang="tr-TR" sz="1800" dirty="0" err="1">
                <a:effectLst/>
                <a:latin typeface="Dax"/>
              </a:rPr>
              <a:t>için</a:t>
            </a:r>
            <a:r>
              <a:rPr lang="tr-TR" sz="1800" dirty="0">
                <a:effectLst/>
                <a:latin typeface="Dax"/>
              </a:rPr>
              <a:t> %83 olarak </a:t>
            </a:r>
            <a:r>
              <a:rPr lang="tr-TR" sz="1800" dirty="0" err="1">
                <a:effectLst/>
                <a:latin typeface="Dax"/>
              </a:rPr>
              <a:t>bulunmuştur</a:t>
            </a:r>
            <a:r>
              <a:rPr lang="tr-TR" sz="1800" dirty="0">
                <a:effectLst/>
                <a:latin typeface="Dax"/>
              </a:rPr>
              <a:t> (52). Yeterli Alım Miktarı bu skora </a:t>
            </a:r>
            <a:r>
              <a:rPr lang="tr-TR" sz="1800" dirty="0" err="1">
                <a:effectLst/>
                <a:latin typeface="Dax"/>
              </a:rPr>
              <a:t>göre</a:t>
            </a:r>
            <a:r>
              <a:rPr lang="tr-TR" sz="1800" dirty="0">
                <a:effectLst/>
                <a:latin typeface="Dax"/>
              </a:rPr>
              <a:t> </a:t>
            </a:r>
            <a:r>
              <a:rPr lang="tr-TR" sz="1800" dirty="0" err="1">
                <a:effectLst/>
                <a:latin typeface="Dax"/>
              </a:rPr>
              <a:t>düzeltme</a:t>
            </a:r>
            <a:r>
              <a:rPr lang="tr-TR" sz="1800" dirty="0">
                <a:effectLst/>
                <a:latin typeface="Dax"/>
              </a:rPr>
              <a:t> yapılarak </a:t>
            </a:r>
            <a:r>
              <a:rPr lang="tr-TR" sz="1800" dirty="0" err="1">
                <a:effectLst/>
                <a:latin typeface="Dax"/>
              </a:rPr>
              <a:t>hesaplanmıştır</a:t>
            </a:r>
            <a:r>
              <a:rPr lang="tr-TR" sz="1800" dirty="0">
                <a:effectLst/>
                <a:latin typeface="Dax"/>
              </a:rPr>
              <a:t>.</a:t>
            </a:r>
            <a:endParaRPr lang="en-US" dirty="0"/>
          </a:p>
          <a:p>
            <a:endParaRPr lang="en-US" dirty="0"/>
          </a:p>
          <a:p>
            <a:pPr>
              <a:lnSpc>
                <a:spcPct val="200000"/>
              </a:lnSpc>
            </a:pPr>
            <a:r>
              <a:rPr lang="en-GB" sz="1800" u="none" dirty="0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Food prices have been rising significantly in Türkiye in recent</a:t>
            </a:r>
          </a:p>
          <a:p>
            <a:pPr>
              <a:lnSpc>
                <a:spcPct val="200000"/>
              </a:lnSpc>
            </a:pPr>
            <a:endParaRPr lang="en-GB" sz="1800" u="none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1800" u="none" dirty="0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Few people can afford meat, especially on student budget</a:t>
            </a:r>
          </a:p>
          <a:p>
            <a:pPr>
              <a:lnSpc>
                <a:spcPct val="200000"/>
              </a:lnSpc>
            </a:pPr>
            <a:endParaRPr lang="en-GB" sz="1800" u="none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1800" u="none" dirty="0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students with different income levels may view their university canteen lunch as their main source of energy and nutrients, which could increase their expectations. </a:t>
            </a:r>
          </a:p>
          <a:p>
            <a:pPr>
              <a:lnSpc>
                <a:spcPct val="200000"/>
              </a:lnSpc>
            </a:pPr>
            <a:endParaRPr lang="en-GB" sz="1800" u="none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1800" u="none" dirty="0"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might also be reflected in higher canteen usage rates among Turkish students in our study.  </a:t>
            </a:r>
            <a:endParaRPr lang="tr-TR" sz="1800" u="none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7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6017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20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738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9" name="Google Shape;3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40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service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comprises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production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meals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consumed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outside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home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including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from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all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age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groups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in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different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sectors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.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This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service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sector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has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evolved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through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years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providing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an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increasing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number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of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meals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which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have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been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drifting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away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from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Mediterranean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2400" i="1" dirty="0" err="1">
                <a:effectLst/>
                <a:latin typeface="AvenirNextCondensed" panose="020B0506020202020204" pitchFamily="34" charset="0"/>
              </a:rPr>
              <a:t>Pattern</a:t>
            </a:r>
            <a:r>
              <a:rPr lang="tr-TR" sz="2400" i="1" dirty="0">
                <a:effectLst/>
                <a:latin typeface="AvenirNextCondensed" panose="020B0506020202020204" pitchFamily="34" charset="0"/>
              </a:rPr>
              <a:t>. </a:t>
            </a:r>
            <a:endParaRPr lang="tr-TR" dirty="0"/>
          </a:p>
          <a:p>
            <a:endParaRPr lang="en-US" dirty="0"/>
          </a:p>
          <a:p>
            <a:r>
              <a:rPr lang="en-US" dirty="0"/>
              <a:t>Diet related health problems, </a:t>
            </a:r>
          </a:p>
          <a:p>
            <a:r>
              <a:rPr lang="en-US" dirty="0"/>
              <a:t>Sustainable development goals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53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06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65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Food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service is an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important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setting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public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health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interventions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,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educating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modulating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behaviours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through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the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meals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provided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. </a:t>
            </a:r>
            <a:endParaRPr lang="tr-TR" dirty="0"/>
          </a:p>
          <a:p>
            <a:r>
              <a:rPr lang="tr-TR" sz="1800" i="1" dirty="0" err="1">
                <a:effectLst/>
                <a:latin typeface="AvenirNextCondensed" panose="020B0506020202020204" pitchFamily="34" charset="0"/>
              </a:rPr>
              <a:t>Prior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research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on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eating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habits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has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mainly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focused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on a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single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stakeholder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-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typically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consumers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-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and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on a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narrow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set of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outcome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r>
              <a:rPr lang="tr-TR" sz="1800" i="1" dirty="0" err="1">
                <a:effectLst/>
                <a:latin typeface="AvenirNextCondensed" panose="020B0506020202020204" pitchFamily="34" charset="0"/>
              </a:rPr>
              <a:t>variable</a:t>
            </a:r>
            <a:r>
              <a:rPr lang="tr-TR" sz="1800" i="1" dirty="0">
                <a:effectLst/>
                <a:latin typeface="AvenirNextCondensed" panose="020B0506020202020204" pitchFamily="34" charset="0"/>
              </a:rPr>
              <a:t> </a:t>
            </a:r>
            <a:endParaRPr lang="tr-TR" dirty="0"/>
          </a:p>
          <a:p>
            <a:endParaRPr lang="en-US" dirty="0"/>
          </a:p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800" dirty="0" err="1">
                <a:effectLst/>
                <a:latin typeface="WarnockPro"/>
              </a:rPr>
              <a:t>Studies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reinforce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that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food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services</a:t>
            </a:r>
            <a:r>
              <a:rPr lang="tr-TR" sz="1800" dirty="0">
                <a:effectLst/>
                <a:latin typeface="WarnockPro"/>
              </a:rPr>
              <a:t> (FS) </a:t>
            </a:r>
            <a:r>
              <a:rPr lang="tr-TR" sz="1800" dirty="0" err="1">
                <a:effectLst/>
                <a:latin typeface="WarnockPro"/>
              </a:rPr>
              <a:t>are</a:t>
            </a:r>
            <a:r>
              <a:rPr lang="tr-TR" sz="1800" dirty="0">
                <a:effectLst/>
                <a:latin typeface="WarnockPro"/>
              </a:rPr>
              <a:t> ideal </a:t>
            </a:r>
            <a:r>
              <a:rPr lang="tr-TR" sz="1800" dirty="0" err="1">
                <a:effectLst/>
                <a:latin typeface="WarnockPro"/>
              </a:rPr>
              <a:t>for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fostering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healthy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eating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habits</a:t>
            </a:r>
            <a:r>
              <a:rPr lang="tr-TR" sz="1800" dirty="0">
                <a:effectLst/>
                <a:latin typeface="WarnockPro"/>
              </a:rPr>
              <a:t>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28</a:t>
            </a:r>
            <a:r>
              <a:rPr lang="tr-TR" sz="1800" dirty="0">
                <a:effectLst/>
                <a:latin typeface="WarnockPro"/>
              </a:rPr>
              <a:t>]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the</a:t>
            </a:r>
            <a:r>
              <a:rPr lang="tr-TR" sz="1800" dirty="0">
                <a:effectLst/>
                <a:latin typeface="WarnockPro"/>
              </a:rPr>
              <a:t> FS </a:t>
            </a:r>
            <a:r>
              <a:rPr lang="tr-TR" sz="1800" dirty="0" err="1">
                <a:effectLst/>
                <a:latin typeface="WarnockPro"/>
              </a:rPr>
              <a:t>menu</a:t>
            </a:r>
            <a:r>
              <a:rPr lang="tr-TR" sz="1800" dirty="0">
                <a:effectLst/>
                <a:latin typeface="WarnockPro"/>
              </a:rPr>
              <a:t> is a </a:t>
            </a:r>
            <a:r>
              <a:rPr lang="tr-TR" sz="1800" dirty="0" err="1">
                <a:effectLst/>
                <a:latin typeface="WarnockPro"/>
              </a:rPr>
              <a:t>tool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that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identifies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appropriate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food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availability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plays</a:t>
            </a:r>
            <a:r>
              <a:rPr lang="tr-TR" sz="1800" dirty="0">
                <a:effectLst/>
                <a:latin typeface="WarnockPro"/>
              </a:rPr>
              <a:t> a </a:t>
            </a:r>
            <a:r>
              <a:rPr lang="tr-TR" sz="1800" dirty="0" err="1">
                <a:effectLst/>
                <a:latin typeface="WarnockPro"/>
              </a:rPr>
              <a:t>leading</a:t>
            </a:r>
            <a:r>
              <a:rPr lang="tr-TR" sz="1800" dirty="0">
                <a:effectLst/>
                <a:latin typeface="WarnockPro"/>
              </a:rPr>
              <a:t> role in </a:t>
            </a:r>
            <a:r>
              <a:rPr lang="tr-TR" sz="1800" dirty="0" err="1">
                <a:effectLst/>
                <a:latin typeface="WarnockPro"/>
              </a:rPr>
              <a:t>offering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healthy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choices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that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promote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healthy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eat</a:t>
            </a:r>
            <a:r>
              <a:rPr lang="tr-TR" sz="1800" dirty="0">
                <a:effectLst/>
                <a:latin typeface="WarnockPro"/>
              </a:rPr>
              <a:t>- </a:t>
            </a:r>
            <a:r>
              <a:rPr lang="tr-TR" sz="1800" dirty="0" err="1">
                <a:effectLst/>
                <a:latin typeface="WarnockPro"/>
              </a:rPr>
              <a:t>ing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habits</a:t>
            </a:r>
            <a:r>
              <a:rPr lang="tr-TR" sz="1800" dirty="0">
                <a:effectLst/>
                <a:latin typeface="WarnockPro"/>
              </a:rPr>
              <a:t>. </a:t>
            </a:r>
            <a:r>
              <a:rPr lang="tr-TR" sz="1800" dirty="0" err="1">
                <a:effectLst/>
                <a:latin typeface="WarnockPro"/>
              </a:rPr>
              <a:t>It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may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also</a:t>
            </a:r>
            <a:r>
              <a:rPr lang="tr-TR" sz="1800" dirty="0">
                <a:effectLst/>
                <a:latin typeface="WarnockPro"/>
              </a:rPr>
              <a:t> be a </a:t>
            </a:r>
            <a:r>
              <a:rPr lang="tr-TR" sz="1800" dirty="0" err="1">
                <a:effectLst/>
                <a:latin typeface="WarnockPro"/>
              </a:rPr>
              <a:t>useful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tool</a:t>
            </a:r>
            <a:r>
              <a:rPr lang="tr-TR" sz="1800" dirty="0">
                <a:effectLst/>
                <a:latin typeface="WarnockPro"/>
              </a:rPr>
              <a:t> in </a:t>
            </a:r>
            <a:r>
              <a:rPr lang="tr-TR" sz="1800" dirty="0" err="1">
                <a:effectLst/>
                <a:latin typeface="WarnockPro"/>
              </a:rPr>
              <a:t>nutrition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literacy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and</a:t>
            </a:r>
            <a:r>
              <a:rPr lang="tr-TR" sz="1800" dirty="0">
                <a:effectLst/>
                <a:latin typeface="WarnockPro"/>
              </a:rPr>
              <a:t> </a:t>
            </a:r>
            <a:r>
              <a:rPr lang="tr-TR" sz="1800" dirty="0" err="1">
                <a:effectLst/>
                <a:latin typeface="WarnockPro"/>
              </a:rPr>
              <a:t>education</a:t>
            </a:r>
            <a:r>
              <a:rPr lang="tr-TR" sz="1800" dirty="0">
                <a:effectLst/>
                <a:latin typeface="WarnockPro"/>
              </a:rPr>
              <a:t> [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26</a:t>
            </a:r>
            <a:r>
              <a:rPr lang="tr-TR" sz="1800" dirty="0">
                <a:effectLst/>
                <a:latin typeface="WarnockPro"/>
              </a:rPr>
              <a:t>, </a:t>
            </a:r>
            <a:r>
              <a:rPr lang="tr-TR" sz="1800" dirty="0">
                <a:solidFill>
                  <a:srgbClr val="0000FF"/>
                </a:solidFill>
                <a:effectLst/>
                <a:latin typeface="WarnockPro"/>
              </a:rPr>
              <a:t>29</a:t>
            </a:r>
            <a:r>
              <a:rPr lang="tr-TR" sz="1800" dirty="0">
                <a:effectLst/>
                <a:latin typeface="WarnockPro"/>
              </a:rPr>
              <a:t>] (</a:t>
            </a:r>
            <a:r>
              <a:rPr lang="tr-TR" sz="1800" dirty="0" err="1">
                <a:effectLst/>
                <a:latin typeface="WarnockPro"/>
              </a:rPr>
              <a:t>silva</a:t>
            </a:r>
            <a:r>
              <a:rPr lang="tr-TR" sz="1800" dirty="0">
                <a:effectLst/>
                <a:latin typeface="WarnockPro"/>
              </a:rPr>
              <a:t>) 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77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5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45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4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6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4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04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2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7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Live Video Small">
  <p:cSld name="Title, Bullets &amp; Live Video Small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Live Video Large">
  <p:cSld name="Title, Bullets &amp; Live Video Larg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microsoft.com/office/2007/relationships/diagramDrawing" Target="../diagrams/drawing3.xml"/><Relationship Id="rId5" Type="http://schemas.openxmlformats.org/officeDocument/2006/relationships/image" Target="../media/image44.png"/><Relationship Id="rId15" Type="http://schemas.openxmlformats.org/officeDocument/2006/relationships/image" Target="../media/image5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3.svg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34.png"/><Relationship Id="rId12" Type="http://schemas.openxmlformats.org/officeDocument/2006/relationships/image" Target="../media/image54.sv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3.png"/><Relationship Id="rId10" Type="http://schemas.openxmlformats.org/officeDocument/2006/relationships/image" Target="../media/image52.svg"/><Relationship Id="rId4" Type="http://schemas.openxmlformats.org/officeDocument/2006/relationships/image" Target="../media/image4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11" Type="http://schemas.openxmlformats.org/officeDocument/2006/relationships/image" Target="../media/image1.png"/><Relationship Id="rId5" Type="http://schemas.openxmlformats.org/officeDocument/2006/relationships/image" Target="../media/image59.png"/><Relationship Id="rId10" Type="http://schemas.openxmlformats.org/officeDocument/2006/relationships/image" Target="../media/image4.png"/><Relationship Id="rId4" Type="http://schemas.openxmlformats.org/officeDocument/2006/relationships/image" Target="../media/image58.sv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21" Type="http://schemas.openxmlformats.org/officeDocument/2006/relationships/image" Target="../media/image70.svg"/><Relationship Id="rId34" Type="http://schemas.openxmlformats.org/officeDocument/2006/relationships/image" Target="../media/image55.png"/><Relationship Id="rId7" Type="http://schemas.openxmlformats.org/officeDocument/2006/relationships/image" Target="../media/image47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5" Type="http://schemas.openxmlformats.org/officeDocument/2006/relationships/image" Target="../media/image74.svg"/><Relationship Id="rId33" Type="http://schemas.openxmlformats.org/officeDocument/2006/relationships/image" Target="../media/image54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svg"/><Relationship Id="rId24" Type="http://schemas.openxmlformats.org/officeDocument/2006/relationships/image" Target="../media/image73.png"/><Relationship Id="rId32" Type="http://schemas.openxmlformats.org/officeDocument/2006/relationships/image" Target="../media/image53.png"/><Relationship Id="rId37" Type="http://schemas.openxmlformats.org/officeDocument/2006/relationships/image" Target="../media/image80.svg"/><Relationship Id="rId5" Type="http://schemas.openxmlformats.org/officeDocument/2006/relationships/image" Target="../media/image1.png"/><Relationship Id="rId15" Type="http://schemas.openxmlformats.org/officeDocument/2006/relationships/image" Target="../media/image64.svg"/><Relationship Id="rId23" Type="http://schemas.openxmlformats.org/officeDocument/2006/relationships/image" Target="../media/image72.svg"/><Relationship Id="rId28" Type="http://schemas.openxmlformats.org/officeDocument/2006/relationships/image" Target="../media/image77.png"/><Relationship Id="rId36" Type="http://schemas.openxmlformats.org/officeDocument/2006/relationships/image" Target="../media/image79.png"/><Relationship Id="rId10" Type="http://schemas.openxmlformats.org/officeDocument/2006/relationships/image" Target="../media/image34.png"/><Relationship Id="rId19" Type="http://schemas.openxmlformats.org/officeDocument/2006/relationships/image" Target="../media/image68.svg"/><Relationship Id="rId31" Type="http://schemas.openxmlformats.org/officeDocument/2006/relationships/image" Target="../media/image52.svg"/><Relationship Id="rId4" Type="http://schemas.openxmlformats.org/officeDocument/2006/relationships/image" Target="../media/image4.png"/><Relationship Id="rId9" Type="http://schemas.openxmlformats.org/officeDocument/2006/relationships/image" Target="../media/image49.sv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svg"/><Relationship Id="rId30" Type="http://schemas.openxmlformats.org/officeDocument/2006/relationships/image" Target="../media/image51.png"/><Relationship Id="rId35" Type="http://schemas.openxmlformats.org/officeDocument/2006/relationships/image" Target="../media/image56.svg"/><Relationship Id="rId8" Type="http://schemas.openxmlformats.org/officeDocument/2006/relationships/image" Target="../media/image48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5.svg"/><Relationship Id="rId18" Type="http://schemas.openxmlformats.org/officeDocument/2006/relationships/image" Target="../media/image44.png"/><Relationship Id="rId3" Type="http://schemas.openxmlformats.org/officeDocument/2006/relationships/image" Target="../media/image81.png"/><Relationship Id="rId21" Type="http://schemas.openxmlformats.org/officeDocument/2006/relationships/image" Target="../media/image87.svg"/><Relationship Id="rId7" Type="http://schemas.openxmlformats.org/officeDocument/2006/relationships/image" Target="../media/image730.png"/><Relationship Id="rId12" Type="http://schemas.openxmlformats.org/officeDocument/2006/relationships/image" Target="../media/image84.pn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9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83.svg"/><Relationship Id="rId5" Type="http://schemas.openxmlformats.org/officeDocument/2006/relationships/image" Target="../media/image720.png"/><Relationship Id="rId15" Type="http://schemas.openxmlformats.org/officeDocument/2006/relationships/image" Target="../media/image58.svg"/><Relationship Id="rId10" Type="http://schemas.openxmlformats.org/officeDocument/2006/relationships/image" Target="../media/image82.png"/><Relationship Id="rId19" Type="http://schemas.openxmlformats.org/officeDocument/2006/relationships/image" Target="../media/image45.svg"/><Relationship Id="rId4" Type="http://schemas.openxmlformats.org/officeDocument/2006/relationships/customXml" Target="../ink/ink1.xml"/><Relationship Id="rId9" Type="http://schemas.openxmlformats.org/officeDocument/2006/relationships/image" Target="../media/image740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2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0" Type="http://schemas.openxmlformats.org/officeDocument/2006/relationships/image" Target="../media/image112.png"/><Relationship Id="rId4" Type="http://schemas.openxmlformats.org/officeDocument/2006/relationships/image" Target="../media/image108.png"/><Relationship Id="rId9" Type="http://schemas.openxmlformats.org/officeDocument/2006/relationships/image" Target="../media/image11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8.png"/><Relationship Id="rId3" Type="http://schemas.openxmlformats.org/officeDocument/2006/relationships/image" Target="../media/image7.png"/><Relationship Id="rId7" Type="http://schemas.openxmlformats.org/officeDocument/2006/relationships/image" Target="../media/image110.png"/><Relationship Id="rId12" Type="http://schemas.openxmlformats.org/officeDocument/2006/relationships/image" Target="../media/image114.sv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svg"/><Relationship Id="rId11" Type="http://schemas.openxmlformats.org/officeDocument/2006/relationships/image" Target="../media/image113.png"/><Relationship Id="rId5" Type="http://schemas.openxmlformats.org/officeDocument/2006/relationships/image" Target="../media/image115.png"/><Relationship Id="rId15" Type="http://schemas.openxmlformats.org/officeDocument/2006/relationships/image" Target="../media/image120.png"/><Relationship Id="rId10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9.png"/><Relationship Id="rId14" Type="http://schemas.openxmlformats.org/officeDocument/2006/relationships/image" Target="../media/image11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sv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5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156.png"/><Relationship Id="rId18" Type="http://schemas.openxmlformats.org/officeDocument/2006/relationships/image" Target="../media/image161.sv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svg"/><Relationship Id="rId17" Type="http://schemas.openxmlformats.org/officeDocument/2006/relationships/image" Target="../media/image16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9.sv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sv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svg"/><Relationship Id="rId19" Type="http://schemas.openxmlformats.org/officeDocument/2006/relationships/image" Target="../media/image5.png"/><Relationship Id="rId4" Type="http://schemas.openxmlformats.org/officeDocument/2006/relationships/image" Target="../media/image147.sv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customXml" Target="../ink/ink7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27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customXml" Target="../ink/ink6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5.png"/><Relationship Id="rId10" Type="http://schemas.openxmlformats.org/officeDocument/2006/relationships/image" Target="../media/image126.png"/><Relationship Id="rId4" Type="http://schemas.openxmlformats.org/officeDocument/2006/relationships/diagramData" Target="../diagrams/data4.xml"/><Relationship Id="rId9" Type="http://schemas.openxmlformats.org/officeDocument/2006/relationships/customXml" Target="../ink/ink5.xml"/><Relationship Id="rId1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70.png"/><Relationship Id="rId3" Type="http://schemas.openxmlformats.org/officeDocument/2006/relationships/image" Target="../media/image162.png"/><Relationship Id="rId7" Type="http://schemas.openxmlformats.org/officeDocument/2006/relationships/image" Target="../media/image146.png"/><Relationship Id="rId12" Type="http://schemas.openxmlformats.org/officeDocument/2006/relationships/image" Target="../media/image169.sv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svg"/><Relationship Id="rId11" Type="http://schemas.openxmlformats.org/officeDocument/2006/relationships/image" Target="../media/image168.png"/><Relationship Id="rId5" Type="http://schemas.openxmlformats.org/officeDocument/2006/relationships/image" Target="../media/image164.png"/><Relationship Id="rId15" Type="http://schemas.openxmlformats.org/officeDocument/2006/relationships/image" Target="../media/image5.png"/><Relationship Id="rId10" Type="http://schemas.openxmlformats.org/officeDocument/2006/relationships/image" Target="../media/image167.svg"/><Relationship Id="rId4" Type="http://schemas.openxmlformats.org/officeDocument/2006/relationships/image" Target="../media/image163.svg"/><Relationship Id="rId9" Type="http://schemas.openxmlformats.org/officeDocument/2006/relationships/image" Target="../media/image166.png"/><Relationship Id="rId1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diagramColors" Target="../diagrams/colors5.xml"/><Relationship Id="rId26" Type="http://schemas.microsoft.com/office/2007/relationships/diagramDrawing" Target="../diagrams/drawing6.xml"/><Relationship Id="rId3" Type="http://schemas.openxmlformats.org/officeDocument/2006/relationships/image" Target="../media/image46.png"/><Relationship Id="rId21" Type="http://schemas.openxmlformats.org/officeDocument/2006/relationships/image" Target="../media/image171.png"/><Relationship Id="rId7" Type="http://schemas.openxmlformats.org/officeDocument/2006/relationships/image" Target="../media/image34.png"/><Relationship Id="rId12" Type="http://schemas.openxmlformats.org/officeDocument/2006/relationships/image" Target="../media/image54.svg"/><Relationship Id="rId17" Type="http://schemas.openxmlformats.org/officeDocument/2006/relationships/diagramQuickStyle" Target="../diagrams/quickStyle5.xml"/><Relationship Id="rId25" Type="http://schemas.openxmlformats.org/officeDocument/2006/relationships/diagramColors" Target="../diagrams/colors6.xml"/><Relationship Id="rId2" Type="http://schemas.openxmlformats.org/officeDocument/2006/relationships/notesSlide" Target="../notesSlides/notesSlide37.xml"/><Relationship Id="rId16" Type="http://schemas.openxmlformats.org/officeDocument/2006/relationships/diagramLayout" Target="../diagrams/layout5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53.png"/><Relationship Id="rId24" Type="http://schemas.openxmlformats.org/officeDocument/2006/relationships/diagramQuickStyle" Target="../diagrams/quickStyle6.xml"/><Relationship Id="rId5" Type="http://schemas.openxmlformats.org/officeDocument/2006/relationships/image" Target="../media/image48.png"/><Relationship Id="rId15" Type="http://schemas.openxmlformats.org/officeDocument/2006/relationships/diagramData" Target="../diagrams/data5.xml"/><Relationship Id="rId23" Type="http://schemas.openxmlformats.org/officeDocument/2006/relationships/diagramLayout" Target="../diagrams/layout6.xml"/><Relationship Id="rId10" Type="http://schemas.openxmlformats.org/officeDocument/2006/relationships/image" Target="../media/image52.svg"/><Relationship Id="rId19" Type="http://schemas.microsoft.com/office/2007/relationships/diagramDrawing" Target="../diagrams/drawing5.xml"/><Relationship Id="rId4" Type="http://schemas.openxmlformats.org/officeDocument/2006/relationships/image" Target="../media/image4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diagramData" Target="../diagrams/data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1.png"/><Relationship Id="rId4" Type="http://schemas.openxmlformats.org/officeDocument/2006/relationships/image" Target="../media/image1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svg"/><Relationship Id="rId4" Type="http://schemas.openxmlformats.org/officeDocument/2006/relationships/image" Target="../media/image1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.png"/><Relationship Id="rId3" Type="http://schemas.openxmlformats.org/officeDocument/2006/relationships/image" Target="../media/image183.png"/><Relationship Id="rId7" Type="http://schemas.openxmlformats.org/officeDocument/2006/relationships/image" Target="../media/image55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187.png"/><Relationship Id="rId5" Type="http://schemas.openxmlformats.org/officeDocument/2006/relationships/image" Target="../media/image51.png"/><Relationship Id="rId10" Type="http://schemas.openxmlformats.org/officeDocument/2006/relationships/image" Target="../media/image186.svg"/><Relationship Id="rId4" Type="http://schemas.openxmlformats.org/officeDocument/2006/relationships/image" Target="../media/image184.png"/><Relationship Id="rId9" Type="http://schemas.openxmlformats.org/officeDocument/2006/relationships/image" Target="../media/image1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197.png"/><Relationship Id="rId3" Type="http://schemas.openxmlformats.org/officeDocument/2006/relationships/image" Target="../media/image185.png"/><Relationship Id="rId7" Type="http://schemas.openxmlformats.org/officeDocument/2006/relationships/image" Target="../media/image63.png"/><Relationship Id="rId12" Type="http://schemas.openxmlformats.org/officeDocument/2006/relationships/image" Target="../media/image196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svg"/><Relationship Id="rId11" Type="http://schemas.openxmlformats.org/officeDocument/2006/relationships/image" Target="../media/image195.png"/><Relationship Id="rId5" Type="http://schemas.openxmlformats.org/officeDocument/2006/relationships/image" Target="../media/image191.png"/><Relationship Id="rId10" Type="http://schemas.openxmlformats.org/officeDocument/2006/relationships/image" Target="../media/image194.svg"/><Relationship Id="rId4" Type="http://schemas.openxmlformats.org/officeDocument/2006/relationships/image" Target="../media/image186.svg"/><Relationship Id="rId9" Type="http://schemas.openxmlformats.org/officeDocument/2006/relationships/image" Target="../media/image193.png"/><Relationship Id="rId1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3.png"/><Relationship Id="rId21" Type="http://schemas.openxmlformats.org/officeDocument/2006/relationships/image" Target="../media/image26.svg"/><Relationship Id="rId7" Type="http://schemas.openxmlformats.org/officeDocument/2006/relationships/image" Target="../media/image1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.png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33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9.svg"/><Relationship Id="rId18" Type="http://schemas.openxmlformats.org/officeDocument/2006/relationships/image" Target="../media/image1.png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8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7.svg"/><Relationship Id="rId5" Type="http://schemas.openxmlformats.org/officeDocument/2006/relationships/diagramData" Target="../diagrams/data2.xml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5.png"/><Relationship Id="rId4" Type="http://schemas.openxmlformats.org/officeDocument/2006/relationships/image" Target="../media/image35.svg"/><Relationship Id="rId9" Type="http://schemas.microsoft.com/office/2007/relationships/diagramDrawing" Target="../diagrams/drawing2.xml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6;p19" descr="Image">
            <a:extLst>
              <a:ext uri="{FF2B5EF4-FFF2-40B4-BE49-F238E27FC236}">
                <a16:creationId xmlns:a16="http://schemas.microsoft.com/office/drawing/2014/main" id="{3C95ABAD-1AF6-67B5-76F6-3D5424ACF7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07463"/>
            <a:ext cx="24384001" cy="1448800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 descr="Image"/>
          <p:cNvSpPr/>
          <p:nvPr/>
        </p:nvSpPr>
        <p:spPr>
          <a:xfrm>
            <a:off x="0" y="-767003"/>
            <a:ext cx="24384001" cy="1448800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7" name="Google Shape;87;p1"/>
          <p:cNvSpPr txBox="1"/>
          <p:nvPr/>
        </p:nvSpPr>
        <p:spPr>
          <a:xfrm>
            <a:off x="0" y="2004126"/>
            <a:ext cx="7249098" cy="240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endParaRPr lang="en-GB" sz="34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Aptos" panose="020B0004020202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endParaRPr lang="en-GB" sz="3400" b="1" dirty="0">
              <a:solidFill>
                <a:schemeClr val="bg1"/>
              </a:solidFill>
              <a:latin typeface="Tahoma" panose="020B0604030504040204" pitchFamily="34" charset="0"/>
              <a:ea typeface="Aptos" panose="020B0004020202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Tugce Nur Balci,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PhD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pPr marL="0" marR="0" lvl="0" indent="0" algn="l" rtl="0"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Department</a:t>
            </a: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 of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Nutrition</a:t>
            </a: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and</a:t>
            </a: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Dietetics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pPr marL="0" marR="0" lvl="0" indent="0" algn="l" rtl="0"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Atılım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University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pPr marL="0" marR="0" lvl="0" indent="0" algn="l" rtl="0"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tugce.balci@atilim.edu.tr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</p:txBody>
      </p:sp>
      <p:sp>
        <p:nvSpPr>
          <p:cNvPr id="88" name="Google Shape;88;p1" descr="Image"/>
          <p:cNvSpPr/>
          <p:nvPr/>
        </p:nvSpPr>
        <p:spPr>
          <a:xfrm>
            <a:off x="14129482" y="2320803"/>
            <a:ext cx="5692369" cy="125119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E6AE347-F950-58E9-57B2-3C4CAA83CF6E}"/>
              </a:ext>
            </a:extLst>
          </p:cNvPr>
          <p:cNvSpPr txBox="1"/>
          <p:nvPr/>
        </p:nvSpPr>
        <p:spPr>
          <a:xfrm>
            <a:off x="14292422" y="2439960"/>
            <a:ext cx="7249098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Derya Dikmen,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PhD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Department</a:t>
            </a: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 of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Nutrition</a:t>
            </a: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and</a:t>
            </a: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Dietetics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tr-T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Hacettepe </a:t>
            </a: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University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tr-TR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ddikmen@hacettepe.edu.tr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endParaRPr lang="tr-TR" sz="32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  <a:p>
            <a:endParaRPr lang="en-US" sz="32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1CBD0D4-87D4-8C94-2B48-9AFE540C61F4}"/>
              </a:ext>
            </a:extLst>
          </p:cNvPr>
          <p:cNvSpPr txBox="1"/>
          <p:nvPr/>
        </p:nvSpPr>
        <p:spPr>
          <a:xfrm>
            <a:off x="6189577" y="1223984"/>
            <a:ext cx="8471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en-GB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Diet Principles within University Campus Food Services in Türkiye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E474495-561F-D7CF-91A9-D9410AEFA8A9}"/>
              </a:ext>
            </a:extLst>
          </p:cNvPr>
          <p:cNvSpPr txBox="1"/>
          <p:nvPr/>
        </p:nvSpPr>
        <p:spPr>
          <a:xfrm>
            <a:off x="4862725" y="2569695"/>
            <a:ext cx="97984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en-GB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en-GB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MedDietmenus4Campus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Helvetica Neue"/>
              <a:buNone/>
            </a:pPr>
            <a:r>
              <a:rPr lang="en-GB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</a:t>
            </a:r>
            <a:r>
              <a:rPr lang="tr-TR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F207B7-A7D7-501E-1173-B0A67CB1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 different approach</a:t>
            </a:r>
          </a:p>
        </p:txBody>
      </p:sp>
      <p:pic>
        <p:nvPicPr>
          <p:cNvPr id="7" name="Grafik 6" descr="Masa ve sandalyeler ana hat">
            <a:extLst>
              <a:ext uri="{FF2B5EF4-FFF2-40B4-BE49-F238E27FC236}">
                <a16:creationId xmlns:a16="http://schemas.microsoft.com/office/drawing/2014/main" id="{BE8556AF-58D5-2ACB-C43E-FAC18B379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4221" y="5415915"/>
            <a:ext cx="4769743" cy="4769743"/>
          </a:xfrm>
          <a:prstGeom prst="rect">
            <a:avLst/>
          </a:prstGeom>
        </p:spPr>
      </p:pic>
      <p:grpSp>
        <p:nvGrpSpPr>
          <p:cNvPr id="8" name="Grafik 5" descr="Yemek yiyen kişi ana hat">
            <a:extLst>
              <a:ext uri="{FF2B5EF4-FFF2-40B4-BE49-F238E27FC236}">
                <a16:creationId xmlns:a16="http://schemas.microsoft.com/office/drawing/2014/main" id="{09AA7690-FF57-4969-83B7-E09215483F4C}"/>
              </a:ext>
            </a:extLst>
          </p:cNvPr>
          <p:cNvGrpSpPr/>
          <p:nvPr/>
        </p:nvGrpSpPr>
        <p:grpSpPr>
          <a:xfrm>
            <a:off x="16970086" y="6012581"/>
            <a:ext cx="2556024" cy="2965779"/>
            <a:chOff x="12423775" y="6892925"/>
            <a:chExt cx="3444875" cy="3543300"/>
          </a:xfrm>
          <a:solidFill>
            <a:srgbClr val="000000"/>
          </a:solidFill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9" name="Serbest Form 8">
              <a:extLst>
                <a:ext uri="{FF2B5EF4-FFF2-40B4-BE49-F238E27FC236}">
                  <a16:creationId xmlns:a16="http://schemas.microsoft.com/office/drawing/2014/main" id="{6F81BBFC-48DC-BD9A-0A01-5C307E0F9D32}"/>
                </a:ext>
              </a:extLst>
            </p:cNvPr>
            <p:cNvSpPr/>
            <p:nvPr/>
          </p:nvSpPr>
          <p:spPr>
            <a:xfrm>
              <a:off x="13703300" y="8615362"/>
              <a:ext cx="2165350" cy="1820862"/>
            </a:xfrm>
            <a:custGeom>
              <a:avLst/>
              <a:gdLst>
                <a:gd name="connsiteX0" fmla="*/ 2116138 w 2165350"/>
                <a:gd name="connsiteY0" fmla="*/ 0 h 1820862"/>
                <a:gd name="connsiteX1" fmla="*/ 49213 w 2165350"/>
                <a:gd name="connsiteY1" fmla="*/ 0 h 1820862"/>
                <a:gd name="connsiteX2" fmla="*/ 0 w 2165350"/>
                <a:gd name="connsiteY2" fmla="*/ 49213 h 1820862"/>
                <a:gd name="connsiteX3" fmla="*/ 49213 w 2165350"/>
                <a:gd name="connsiteY3" fmla="*/ 98425 h 1820862"/>
                <a:gd name="connsiteX4" fmla="*/ 1033463 w 2165350"/>
                <a:gd name="connsiteY4" fmla="*/ 98425 h 1820862"/>
                <a:gd name="connsiteX5" fmla="*/ 1033463 w 2165350"/>
                <a:gd name="connsiteY5" fmla="*/ 1722438 h 1820862"/>
                <a:gd name="connsiteX6" fmla="*/ 639763 w 2165350"/>
                <a:gd name="connsiteY6" fmla="*/ 1722438 h 1820862"/>
                <a:gd name="connsiteX7" fmla="*/ 639763 w 2165350"/>
                <a:gd name="connsiteY7" fmla="*/ 1820863 h 1820862"/>
                <a:gd name="connsiteX8" fmla="*/ 1525588 w 2165350"/>
                <a:gd name="connsiteY8" fmla="*/ 1820863 h 1820862"/>
                <a:gd name="connsiteX9" fmla="*/ 1525588 w 2165350"/>
                <a:gd name="connsiteY9" fmla="*/ 1722438 h 1820862"/>
                <a:gd name="connsiteX10" fmla="*/ 1131888 w 2165350"/>
                <a:gd name="connsiteY10" fmla="*/ 1722438 h 1820862"/>
                <a:gd name="connsiteX11" fmla="*/ 1131888 w 2165350"/>
                <a:gd name="connsiteY11" fmla="*/ 98425 h 1820862"/>
                <a:gd name="connsiteX12" fmla="*/ 2116138 w 2165350"/>
                <a:gd name="connsiteY12" fmla="*/ 98425 h 1820862"/>
                <a:gd name="connsiteX13" fmla="*/ 2165350 w 2165350"/>
                <a:gd name="connsiteY13" fmla="*/ 49213 h 1820862"/>
                <a:gd name="connsiteX14" fmla="*/ 2116138 w 2165350"/>
                <a:gd name="connsiteY14" fmla="*/ 0 h 182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5350" h="1820862">
                  <a:moveTo>
                    <a:pt x="2116138" y="0"/>
                  </a:moveTo>
                  <a:lnTo>
                    <a:pt x="49213" y="0"/>
                  </a:lnTo>
                  <a:cubicBezTo>
                    <a:pt x="22032" y="0"/>
                    <a:pt x="0" y="22032"/>
                    <a:pt x="0" y="49213"/>
                  </a:cubicBezTo>
                  <a:cubicBezTo>
                    <a:pt x="0" y="76393"/>
                    <a:pt x="22032" y="98425"/>
                    <a:pt x="49213" y="98425"/>
                  </a:cubicBezTo>
                  <a:lnTo>
                    <a:pt x="1033463" y="98425"/>
                  </a:lnTo>
                  <a:lnTo>
                    <a:pt x="1033463" y="1722438"/>
                  </a:lnTo>
                  <a:lnTo>
                    <a:pt x="639763" y="1722438"/>
                  </a:lnTo>
                  <a:lnTo>
                    <a:pt x="639763" y="1820863"/>
                  </a:lnTo>
                  <a:lnTo>
                    <a:pt x="1525588" y="1820863"/>
                  </a:lnTo>
                  <a:lnTo>
                    <a:pt x="1525588" y="1722438"/>
                  </a:lnTo>
                  <a:lnTo>
                    <a:pt x="1131888" y="1722438"/>
                  </a:lnTo>
                  <a:lnTo>
                    <a:pt x="1131888" y="98425"/>
                  </a:lnTo>
                  <a:lnTo>
                    <a:pt x="2116138" y="98425"/>
                  </a:lnTo>
                  <a:cubicBezTo>
                    <a:pt x="2143318" y="98425"/>
                    <a:pt x="2165350" y="76393"/>
                    <a:pt x="2165350" y="49213"/>
                  </a:cubicBezTo>
                  <a:cubicBezTo>
                    <a:pt x="2165350" y="22032"/>
                    <a:pt x="2143318" y="0"/>
                    <a:pt x="2116138" y="0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Serbest Form 9">
              <a:extLst>
                <a:ext uri="{FF2B5EF4-FFF2-40B4-BE49-F238E27FC236}">
                  <a16:creationId xmlns:a16="http://schemas.microsoft.com/office/drawing/2014/main" id="{B4CDC6EA-3356-41BB-0AFB-EB34AA1049BD}"/>
                </a:ext>
              </a:extLst>
            </p:cNvPr>
            <p:cNvSpPr/>
            <p:nvPr/>
          </p:nvSpPr>
          <p:spPr>
            <a:xfrm>
              <a:off x="12423775" y="8172450"/>
              <a:ext cx="1131887" cy="2263775"/>
            </a:xfrm>
            <a:custGeom>
              <a:avLst/>
              <a:gdLst>
                <a:gd name="connsiteX0" fmla="*/ 1082675 w 1131887"/>
                <a:gd name="connsiteY0" fmla="*/ 1328738 h 2263775"/>
                <a:gd name="connsiteX1" fmla="*/ 541338 w 1131887"/>
                <a:gd name="connsiteY1" fmla="*/ 1328738 h 2263775"/>
                <a:gd name="connsiteX2" fmla="*/ 98425 w 1131887"/>
                <a:gd name="connsiteY2" fmla="*/ 885825 h 2263775"/>
                <a:gd name="connsiteX3" fmla="*/ 98425 w 1131887"/>
                <a:gd name="connsiteY3" fmla="*/ 49213 h 2263775"/>
                <a:gd name="connsiteX4" fmla="*/ 49213 w 1131887"/>
                <a:gd name="connsiteY4" fmla="*/ 0 h 2263775"/>
                <a:gd name="connsiteX5" fmla="*/ 0 w 1131887"/>
                <a:gd name="connsiteY5" fmla="*/ 49213 h 2263775"/>
                <a:gd name="connsiteX6" fmla="*/ 0 w 1131887"/>
                <a:gd name="connsiteY6" fmla="*/ 885825 h 2263775"/>
                <a:gd name="connsiteX7" fmla="*/ 492125 w 1131887"/>
                <a:gd name="connsiteY7" fmla="*/ 1424653 h 2263775"/>
                <a:gd name="connsiteX8" fmla="*/ 492125 w 1131887"/>
                <a:gd name="connsiteY8" fmla="*/ 2165350 h 2263775"/>
                <a:gd name="connsiteX9" fmla="*/ 98425 w 1131887"/>
                <a:gd name="connsiteY9" fmla="*/ 2165350 h 2263775"/>
                <a:gd name="connsiteX10" fmla="*/ 98425 w 1131887"/>
                <a:gd name="connsiteY10" fmla="*/ 2263775 h 2263775"/>
                <a:gd name="connsiteX11" fmla="*/ 984250 w 1131887"/>
                <a:gd name="connsiteY11" fmla="*/ 2263775 h 2263775"/>
                <a:gd name="connsiteX12" fmla="*/ 984250 w 1131887"/>
                <a:gd name="connsiteY12" fmla="*/ 2165350 h 2263775"/>
                <a:gd name="connsiteX13" fmla="*/ 590550 w 1131887"/>
                <a:gd name="connsiteY13" fmla="*/ 2165350 h 2263775"/>
                <a:gd name="connsiteX14" fmla="*/ 590550 w 1131887"/>
                <a:gd name="connsiteY14" fmla="*/ 1427163 h 2263775"/>
                <a:gd name="connsiteX15" fmla="*/ 1082675 w 1131887"/>
                <a:gd name="connsiteY15" fmla="*/ 1427163 h 2263775"/>
                <a:gd name="connsiteX16" fmla="*/ 1131888 w 1131887"/>
                <a:gd name="connsiteY16" fmla="*/ 1377950 h 2263775"/>
                <a:gd name="connsiteX17" fmla="*/ 1082675 w 1131887"/>
                <a:gd name="connsiteY17" fmla="*/ 1328738 h 226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1887" h="2263775">
                  <a:moveTo>
                    <a:pt x="1082675" y="1328738"/>
                  </a:moveTo>
                  <a:lnTo>
                    <a:pt x="541338" y="1328738"/>
                  </a:lnTo>
                  <a:cubicBezTo>
                    <a:pt x="296845" y="1328437"/>
                    <a:pt x="98725" y="1130318"/>
                    <a:pt x="98425" y="885825"/>
                  </a:cubicBezTo>
                  <a:lnTo>
                    <a:pt x="98425" y="49213"/>
                  </a:lnTo>
                  <a:cubicBezTo>
                    <a:pt x="98425" y="22032"/>
                    <a:pt x="76393" y="0"/>
                    <a:pt x="49213" y="0"/>
                  </a:cubicBezTo>
                  <a:cubicBezTo>
                    <a:pt x="22032" y="0"/>
                    <a:pt x="0" y="22032"/>
                    <a:pt x="0" y="49213"/>
                  </a:cubicBezTo>
                  <a:lnTo>
                    <a:pt x="0" y="885825"/>
                  </a:lnTo>
                  <a:cubicBezTo>
                    <a:pt x="369" y="1165534"/>
                    <a:pt x="213592" y="1398993"/>
                    <a:pt x="492125" y="1424653"/>
                  </a:cubicBezTo>
                  <a:lnTo>
                    <a:pt x="492125" y="2165350"/>
                  </a:lnTo>
                  <a:lnTo>
                    <a:pt x="98425" y="2165350"/>
                  </a:lnTo>
                  <a:lnTo>
                    <a:pt x="98425" y="2263775"/>
                  </a:lnTo>
                  <a:lnTo>
                    <a:pt x="984250" y="2263775"/>
                  </a:lnTo>
                  <a:lnTo>
                    <a:pt x="984250" y="2165350"/>
                  </a:lnTo>
                  <a:lnTo>
                    <a:pt x="590550" y="2165350"/>
                  </a:lnTo>
                  <a:lnTo>
                    <a:pt x="590550" y="1427163"/>
                  </a:lnTo>
                  <a:lnTo>
                    <a:pt x="1082675" y="1427163"/>
                  </a:lnTo>
                  <a:cubicBezTo>
                    <a:pt x="1109855" y="1427163"/>
                    <a:pt x="1131888" y="1405130"/>
                    <a:pt x="1131888" y="1377950"/>
                  </a:cubicBezTo>
                  <a:cubicBezTo>
                    <a:pt x="1131888" y="1350770"/>
                    <a:pt x="1109855" y="1328738"/>
                    <a:pt x="1082675" y="1328738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Serbest Form 10">
              <a:extLst>
                <a:ext uri="{FF2B5EF4-FFF2-40B4-BE49-F238E27FC236}">
                  <a16:creationId xmlns:a16="http://schemas.microsoft.com/office/drawing/2014/main" id="{3AA766F3-958A-45D9-6C7B-2EBD2461FD70}"/>
                </a:ext>
              </a:extLst>
            </p:cNvPr>
            <p:cNvSpPr/>
            <p:nvPr/>
          </p:nvSpPr>
          <p:spPr>
            <a:xfrm>
              <a:off x="12669803" y="7699760"/>
              <a:ext cx="1771856" cy="2659171"/>
            </a:xfrm>
            <a:custGeom>
              <a:avLst/>
              <a:gdLst>
                <a:gd name="connsiteX0" fmla="*/ 1269717 w 1771856"/>
                <a:gd name="connsiteY0" fmla="*/ 1218505 h 2659171"/>
                <a:gd name="connsiteX1" fmla="*/ 743143 w 1771856"/>
                <a:gd name="connsiteY1" fmla="*/ 1218505 h 2659171"/>
                <a:gd name="connsiteX2" fmla="*/ 743143 w 1771856"/>
                <a:gd name="connsiteY2" fmla="*/ 702955 h 2659171"/>
                <a:gd name="connsiteX3" fmla="*/ 777838 w 1771856"/>
                <a:gd name="connsiteY3" fmla="*/ 728152 h 2659171"/>
                <a:gd name="connsiteX4" fmla="*/ 777838 w 1771856"/>
                <a:gd name="connsiteY4" fmla="*/ 728152 h 2659171"/>
                <a:gd name="connsiteX5" fmla="*/ 898950 w 1771856"/>
                <a:gd name="connsiteY5" fmla="*/ 767965 h 2659171"/>
                <a:gd name="connsiteX6" fmla="*/ 1261105 w 1771856"/>
                <a:gd name="connsiteY6" fmla="*/ 767965 h 2659171"/>
                <a:gd name="connsiteX7" fmla="*/ 1374982 w 1771856"/>
                <a:gd name="connsiteY7" fmla="*/ 733959 h 2659171"/>
                <a:gd name="connsiteX8" fmla="*/ 1378132 w 1771856"/>
                <a:gd name="connsiteY8" fmla="*/ 772049 h 2659171"/>
                <a:gd name="connsiteX9" fmla="*/ 1427197 w 1771856"/>
                <a:gd name="connsiteY9" fmla="*/ 817177 h 2659171"/>
                <a:gd name="connsiteX10" fmla="*/ 1673259 w 1771856"/>
                <a:gd name="connsiteY10" fmla="*/ 817177 h 2659171"/>
                <a:gd name="connsiteX11" fmla="*/ 1722472 w 1771856"/>
                <a:gd name="connsiteY11" fmla="*/ 772049 h 2659171"/>
                <a:gd name="connsiteX12" fmla="*/ 1771684 w 1771856"/>
                <a:gd name="connsiteY12" fmla="*/ 181499 h 2659171"/>
                <a:gd name="connsiteX13" fmla="*/ 1726729 w 1771856"/>
                <a:gd name="connsiteY13" fmla="*/ 128369 h 2659171"/>
                <a:gd name="connsiteX14" fmla="*/ 1722472 w 1771856"/>
                <a:gd name="connsiteY14" fmla="*/ 128202 h 2659171"/>
                <a:gd name="connsiteX15" fmla="*/ 1377984 w 1771856"/>
                <a:gd name="connsiteY15" fmla="*/ 128202 h 2659171"/>
                <a:gd name="connsiteX16" fmla="*/ 1328605 w 1771856"/>
                <a:gd name="connsiteY16" fmla="*/ 177242 h 2659171"/>
                <a:gd name="connsiteX17" fmla="*/ 1328772 w 1771856"/>
                <a:gd name="connsiteY17" fmla="*/ 181499 h 2659171"/>
                <a:gd name="connsiteX18" fmla="*/ 1344028 w 1771856"/>
                <a:gd name="connsiteY18" fmla="*/ 364324 h 2659171"/>
                <a:gd name="connsiteX19" fmla="*/ 1260957 w 1771856"/>
                <a:gd name="connsiteY19" fmla="*/ 347099 h 2659171"/>
                <a:gd name="connsiteX20" fmla="*/ 969225 w 1771856"/>
                <a:gd name="connsiteY20" fmla="*/ 347099 h 2659171"/>
                <a:gd name="connsiteX21" fmla="*/ 620948 w 1771856"/>
                <a:gd name="connsiteY21" fmla="*/ 94984 h 2659171"/>
                <a:gd name="connsiteX22" fmla="*/ 334236 w 1771856"/>
                <a:gd name="connsiteY22" fmla="*/ 1972 h 2659171"/>
                <a:gd name="connsiteX23" fmla="*/ 34 w 1771856"/>
                <a:gd name="connsiteY23" fmla="*/ 381105 h 2659171"/>
                <a:gd name="connsiteX24" fmla="*/ 34 w 1771856"/>
                <a:gd name="connsiteY24" fmla="*/ 1282137 h 2659171"/>
                <a:gd name="connsiteX25" fmla="*/ 371638 w 1771856"/>
                <a:gd name="connsiteY25" fmla="*/ 1653790 h 2659171"/>
                <a:gd name="connsiteX26" fmla="*/ 1059284 w 1771856"/>
                <a:gd name="connsiteY26" fmla="*/ 1653790 h 2659171"/>
                <a:gd name="connsiteX27" fmla="*/ 1059284 w 1771856"/>
                <a:gd name="connsiteY27" fmla="*/ 2445520 h 2659171"/>
                <a:gd name="connsiteX28" fmla="*/ 1266474 w 1771856"/>
                <a:gd name="connsiteY28" fmla="*/ 2659147 h 2659171"/>
                <a:gd name="connsiteX29" fmla="*/ 1480100 w 1771856"/>
                <a:gd name="connsiteY29" fmla="*/ 2451957 h 2659171"/>
                <a:gd name="connsiteX30" fmla="*/ 1480100 w 1771856"/>
                <a:gd name="connsiteY30" fmla="*/ 2445520 h 2659171"/>
                <a:gd name="connsiteX31" fmla="*/ 1480100 w 1771856"/>
                <a:gd name="connsiteY31" fmla="*/ 1428987 h 2659171"/>
                <a:gd name="connsiteX32" fmla="*/ 1269717 w 1771856"/>
                <a:gd name="connsiteY32" fmla="*/ 1218505 h 2659171"/>
                <a:gd name="connsiteX33" fmla="*/ 1668978 w 1771856"/>
                <a:gd name="connsiteY33" fmla="*/ 226627 h 2659171"/>
                <a:gd name="connsiteX34" fmla="*/ 1627984 w 1771856"/>
                <a:gd name="connsiteY34" fmla="*/ 718752 h 2659171"/>
                <a:gd name="connsiteX35" fmla="*/ 1472472 w 1771856"/>
                <a:gd name="connsiteY35" fmla="*/ 718752 h 2659171"/>
                <a:gd name="connsiteX36" fmla="*/ 1463565 w 1771856"/>
                <a:gd name="connsiteY36" fmla="*/ 611617 h 2659171"/>
                <a:gd name="connsiteX37" fmla="*/ 1451754 w 1771856"/>
                <a:gd name="connsiteY37" fmla="*/ 469786 h 2659171"/>
                <a:gd name="connsiteX38" fmla="*/ 1431478 w 1771856"/>
                <a:gd name="connsiteY38" fmla="*/ 226627 h 2659171"/>
                <a:gd name="connsiteX39" fmla="*/ 1381675 w 1771856"/>
                <a:gd name="connsiteY39" fmla="*/ 2445520 h 2659171"/>
                <a:gd name="connsiteX40" fmla="*/ 1272040 w 1771856"/>
                <a:gd name="connsiteY40" fmla="*/ 2559851 h 2659171"/>
                <a:gd name="connsiteX41" fmla="*/ 1157709 w 1771856"/>
                <a:gd name="connsiteY41" fmla="*/ 2450215 h 2659171"/>
                <a:gd name="connsiteX42" fmla="*/ 1157709 w 1771856"/>
                <a:gd name="connsiteY42" fmla="*/ 2445520 h 2659171"/>
                <a:gd name="connsiteX43" fmla="*/ 1157709 w 1771856"/>
                <a:gd name="connsiteY43" fmla="*/ 1555365 h 2659171"/>
                <a:gd name="connsiteX44" fmla="*/ 371638 w 1771856"/>
                <a:gd name="connsiteY44" fmla="*/ 1555365 h 2659171"/>
                <a:gd name="connsiteX45" fmla="*/ 98459 w 1771856"/>
                <a:gd name="connsiteY45" fmla="*/ 1282137 h 2659171"/>
                <a:gd name="connsiteX46" fmla="*/ 98459 w 1771856"/>
                <a:gd name="connsiteY46" fmla="*/ 380465 h 2659171"/>
                <a:gd name="connsiteX47" fmla="*/ 364285 w 1771856"/>
                <a:gd name="connsiteY47" fmla="*/ 98497 h 2659171"/>
                <a:gd name="connsiteX48" fmla="*/ 372721 w 1771856"/>
                <a:gd name="connsiteY48" fmla="*/ 98379 h 2659171"/>
                <a:gd name="connsiteX49" fmla="*/ 556775 w 1771856"/>
                <a:gd name="connsiteY49" fmla="*/ 169639 h 2659171"/>
                <a:gd name="connsiteX50" fmla="*/ 937385 w 1771856"/>
                <a:gd name="connsiteY50" fmla="*/ 445524 h 2659171"/>
                <a:gd name="connsiteX51" fmla="*/ 1261105 w 1771856"/>
                <a:gd name="connsiteY51" fmla="*/ 445524 h 2659171"/>
                <a:gd name="connsiteX52" fmla="*/ 1373112 w 1771856"/>
                <a:gd name="connsiteY52" fmla="*/ 557532 h 2659171"/>
                <a:gd name="connsiteX53" fmla="*/ 1261105 w 1771856"/>
                <a:gd name="connsiteY53" fmla="*/ 669540 h 2659171"/>
                <a:gd name="connsiteX54" fmla="*/ 899590 w 1771856"/>
                <a:gd name="connsiteY54" fmla="*/ 669540 h 2659171"/>
                <a:gd name="connsiteX55" fmla="*/ 835613 w 1771856"/>
                <a:gd name="connsiteY55" fmla="*/ 648427 h 2659171"/>
                <a:gd name="connsiteX56" fmla="*/ 723950 w 1771856"/>
                <a:gd name="connsiteY56" fmla="*/ 567276 h 2659171"/>
                <a:gd name="connsiteX57" fmla="*/ 721637 w 1771856"/>
                <a:gd name="connsiteY57" fmla="*/ 564815 h 2659171"/>
                <a:gd name="connsiteX58" fmla="*/ 617356 w 1771856"/>
                <a:gd name="connsiteY58" fmla="*/ 489028 h 2659171"/>
                <a:gd name="connsiteX59" fmla="*/ 548321 w 1771856"/>
                <a:gd name="connsiteY59" fmla="*/ 497837 h 2659171"/>
                <a:gd name="connsiteX60" fmla="*/ 557125 w 1771856"/>
                <a:gd name="connsiteY60" fmla="*/ 566872 h 2659171"/>
                <a:gd name="connsiteX61" fmla="*/ 559580 w 1771856"/>
                <a:gd name="connsiteY61" fmla="*/ 568654 h 2659171"/>
                <a:gd name="connsiteX62" fmla="*/ 644718 w 1771856"/>
                <a:gd name="connsiteY62" fmla="*/ 630612 h 2659171"/>
                <a:gd name="connsiteX63" fmla="*/ 644718 w 1771856"/>
                <a:gd name="connsiteY63" fmla="*/ 1316930 h 2659171"/>
                <a:gd name="connsiteX64" fmla="*/ 1269717 w 1771856"/>
                <a:gd name="connsiteY64" fmla="*/ 1316930 h 2659171"/>
                <a:gd name="connsiteX65" fmla="*/ 1381675 w 1771856"/>
                <a:gd name="connsiteY65" fmla="*/ 1428987 h 265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771856" h="2659171">
                  <a:moveTo>
                    <a:pt x="1269717" y="1218505"/>
                  </a:moveTo>
                  <a:lnTo>
                    <a:pt x="743143" y="1218505"/>
                  </a:lnTo>
                  <a:lnTo>
                    <a:pt x="743143" y="702955"/>
                  </a:lnTo>
                  <a:lnTo>
                    <a:pt x="777838" y="728152"/>
                  </a:lnTo>
                  <a:lnTo>
                    <a:pt x="777838" y="728152"/>
                  </a:lnTo>
                  <a:cubicBezTo>
                    <a:pt x="813118" y="753634"/>
                    <a:pt x="855431" y="767546"/>
                    <a:pt x="898950" y="767965"/>
                  </a:cubicBezTo>
                  <a:lnTo>
                    <a:pt x="1261105" y="767965"/>
                  </a:lnTo>
                  <a:cubicBezTo>
                    <a:pt x="1301557" y="767901"/>
                    <a:pt x="1341119" y="756090"/>
                    <a:pt x="1374982" y="733959"/>
                  </a:cubicBezTo>
                  <a:lnTo>
                    <a:pt x="1378132" y="772049"/>
                  </a:lnTo>
                  <a:cubicBezTo>
                    <a:pt x="1380258" y="797566"/>
                    <a:pt x="1401591" y="817187"/>
                    <a:pt x="1427197" y="817177"/>
                  </a:cubicBezTo>
                  <a:lnTo>
                    <a:pt x="1673259" y="817177"/>
                  </a:lnTo>
                  <a:cubicBezTo>
                    <a:pt x="1698919" y="817266"/>
                    <a:pt x="1720341" y="797620"/>
                    <a:pt x="1722472" y="772049"/>
                  </a:cubicBezTo>
                  <a:lnTo>
                    <a:pt x="1771684" y="181499"/>
                  </a:lnTo>
                  <a:cubicBezTo>
                    <a:pt x="1773938" y="154413"/>
                    <a:pt x="1753810" y="130628"/>
                    <a:pt x="1726729" y="128369"/>
                  </a:cubicBezTo>
                  <a:cubicBezTo>
                    <a:pt x="1725311" y="128251"/>
                    <a:pt x="1723894" y="128197"/>
                    <a:pt x="1722472" y="128202"/>
                  </a:cubicBezTo>
                  <a:lnTo>
                    <a:pt x="1377984" y="128202"/>
                  </a:lnTo>
                  <a:cubicBezTo>
                    <a:pt x="1350804" y="128109"/>
                    <a:pt x="1328698" y="150067"/>
                    <a:pt x="1328605" y="177242"/>
                  </a:cubicBezTo>
                  <a:cubicBezTo>
                    <a:pt x="1328599" y="178665"/>
                    <a:pt x="1328654" y="180082"/>
                    <a:pt x="1328772" y="181499"/>
                  </a:cubicBezTo>
                  <a:lnTo>
                    <a:pt x="1344028" y="364324"/>
                  </a:lnTo>
                  <a:cubicBezTo>
                    <a:pt x="1317807" y="352965"/>
                    <a:pt x="1289535" y="347104"/>
                    <a:pt x="1260957" y="347099"/>
                  </a:cubicBezTo>
                  <a:lnTo>
                    <a:pt x="969225" y="347099"/>
                  </a:lnTo>
                  <a:lnTo>
                    <a:pt x="620948" y="94984"/>
                  </a:lnTo>
                  <a:cubicBezTo>
                    <a:pt x="542755" y="24964"/>
                    <a:pt x="438646" y="-8810"/>
                    <a:pt x="334236" y="1972"/>
                  </a:cubicBezTo>
                  <a:cubicBezTo>
                    <a:pt x="141958" y="23684"/>
                    <a:pt x="-2554" y="187621"/>
                    <a:pt x="34" y="381105"/>
                  </a:cubicBezTo>
                  <a:lnTo>
                    <a:pt x="34" y="1282137"/>
                  </a:lnTo>
                  <a:cubicBezTo>
                    <a:pt x="280" y="1487274"/>
                    <a:pt x="166500" y="1653519"/>
                    <a:pt x="371638" y="1653790"/>
                  </a:cubicBezTo>
                  <a:lnTo>
                    <a:pt x="1059284" y="1653790"/>
                  </a:lnTo>
                  <a:lnTo>
                    <a:pt x="1059284" y="2445520"/>
                  </a:lnTo>
                  <a:cubicBezTo>
                    <a:pt x="1057508" y="2561726"/>
                    <a:pt x="1150268" y="2657370"/>
                    <a:pt x="1266474" y="2659147"/>
                  </a:cubicBezTo>
                  <a:cubicBezTo>
                    <a:pt x="1382679" y="2660923"/>
                    <a:pt x="1478324" y="2568163"/>
                    <a:pt x="1480100" y="2451957"/>
                  </a:cubicBezTo>
                  <a:cubicBezTo>
                    <a:pt x="1480135" y="2449812"/>
                    <a:pt x="1480135" y="2447666"/>
                    <a:pt x="1480100" y="2445520"/>
                  </a:cubicBezTo>
                  <a:lnTo>
                    <a:pt x="1480100" y="1428987"/>
                  </a:lnTo>
                  <a:cubicBezTo>
                    <a:pt x="1479992" y="1312826"/>
                    <a:pt x="1385878" y="1218667"/>
                    <a:pt x="1269717" y="1218505"/>
                  </a:cubicBezTo>
                  <a:close/>
                  <a:moveTo>
                    <a:pt x="1668978" y="226627"/>
                  </a:moveTo>
                  <a:lnTo>
                    <a:pt x="1627984" y="718752"/>
                  </a:lnTo>
                  <a:lnTo>
                    <a:pt x="1472472" y="718752"/>
                  </a:lnTo>
                  <a:lnTo>
                    <a:pt x="1463565" y="611617"/>
                  </a:lnTo>
                  <a:cubicBezTo>
                    <a:pt x="1477295" y="564505"/>
                    <a:pt x="1473087" y="513979"/>
                    <a:pt x="1451754" y="469786"/>
                  </a:cubicBezTo>
                  <a:lnTo>
                    <a:pt x="1431478" y="226627"/>
                  </a:lnTo>
                  <a:close/>
                  <a:moveTo>
                    <a:pt x="1381675" y="2445520"/>
                  </a:moveTo>
                  <a:cubicBezTo>
                    <a:pt x="1382969" y="2507366"/>
                    <a:pt x="1333885" y="2558557"/>
                    <a:pt x="1272040" y="2559851"/>
                  </a:cubicBezTo>
                  <a:cubicBezTo>
                    <a:pt x="1210194" y="2561145"/>
                    <a:pt x="1159003" y="2512061"/>
                    <a:pt x="1157709" y="2450215"/>
                  </a:cubicBezTo>
                  <a:cubicBezTo>
                    <a:pt x="1157675" y="2448650"/>
                    <a:pt x="1157675" y="2447085"/>
                    <a:pt x="1157709" y="2445520"/>
                  </a:cubicBezTo>
                  <a:lnTo>
                    <a:pt x="1157709" y="1555365"/>
                  </a:lnTo>
                  <a:lnTo>
                    <a:pt x="371638" y="1555365"/>
                  </a:lnTo>
                  <a:cubicBezTo>
                    <a:pt x="220836" y="1555148"/>
                    <a:pt x="98651" y="1432939"/>
                    <a:pt x="98459" y="1282137"/>
                  </a:cubicBezTo>
                  <a:lnTo>
                    <a:pt x="98459" y="380465"/>
                  </a:lnTo>
                  <a:cubicBezTo>
                    <a:pt x="94001" y="229196"/>
                    <a:pt x="213016" y="102956"/>
                    <a:pt x="364285" y="98497"/>
                  </a:cubicBezTo>
                  <a:cubicBezTo>
                    <a:pt x="367096" y="98414"/>
                    <a:pt x="369910" y="98374"/>
                    <a:pt x="372721" y="98379"/>
                  </a:cubicBezTo>
                  <a:cubicBezTo>
                    <a:pt x="440801" y="98399"/>
                    <a:pt x="506431" y="123807"/>
                    <a:pt x="556775" y="169639"/>
                  </a:cubicBezTo>
                  <a:lnTo>
                    <a:pt x="937385" y="445524"/>
                  </a:lnTo>
                  <a:lnTo>
                    <a:pt x="1261105" y="445524"/>
                  </a:lnTo>
                  <a:cubicBezTo>
                    <a:pt x="1322965" y="445524"/>
                    <a:pt x="1373112" y="495672"/>
                    <a:pt x="1373112" y="557532"/>
                  </a:cubicBezTo>
                  <a:cubicBezTo>
                    <a:pt x="1373112" y="619392"/>
                    <a:pt x="1322965" y="669540"/>
                    <a:pt x="1261105" y="669540"/>
                  </a:cubicBezTo>
                  <a:lnTo>
                    <a:pt x="899590" y="669540"/>
                  </a:lnTo>
                  <a:cubicBezTo>
                    <a:pt x="876592" y="669284"/>
                    <a:pt x="854245" y="661912"/>
                    <a:pt x="835613" y="648427"/>
                  </a:cubicBezTo>
                  <a:lnTo>
                    <a:pt x="723950" y="567276"/>
                  </a:lnTo>
                  <a:cubicBezTo>
                    <a:pt x="723064" y="566538"/>
                    <a:pt x="722572" y="565504"/>
                    <a:pt x="721637" y="564815"/>
                  </a:cubicBezTo>
                  <a:lnTo>
                    <a:pt x="617356" y="489028"/>
                  </a:lnTo>
                  <a:cubicBezTo>
                    <a:pt x="595860" y="472394"/>
                    <a:pt x="564949" y="476341"/>
                    <a:pt x="548321" y="497837"/>
                  </a:cubicBezTo>
                  <a:cubicBezTo>
                    <a:pt x="531687" y="519333"/>
                    <a:pt x="535629" y="550239"/>
                    <a:pt x="557125" y="566872"/>
                  </a:cubicBezTo>
                  <a:cubicBezTo>
                    <a:pt x="557927" y="567492"/>
                    <a:pt x="558744" y="568083"/>
                    <a:pt x="559580" y="568654"/>
                  </a:cubicBezTo>
                  <a:lnTo>
                    <a:pt x="644718" y="630612"/>
                  </a:lnTo>
                  <a:lnTo>
                    <a:pt x="644718" y="1316930"/>
                  </a:lnTo>
                  <a:lnTo>
                    <a:pt x="1269717" y="1316930"/>
                  </a:lnTo>
                  <a:cubicBezTo>
                    <a:pt x="1331552" y="1317014"/>
                    <a:pt x="1381646" y="1367151"/>
                    <a:pt x="1381675" y="1428987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Serbest Form 11">
              <a:extLst>
                <a:ext uri="{FF2B5EF4-FFF2-40B4-BE49-F238E27FC236}">
                  <a16:creationId xmlns:a16="http://schemas.microsoft.com/office/drawing/2014/main" id="{B50D9405-F77D-CC7F-66C0-FFF13FB0643B}"/>
                </a:ext>
              </a:extLst>
            </p:cNvPr>
            <p:cNvSpPr/>
            <p:nvPr/>
          </p:nvSpPr>
          <p:spPr>
            <a:xfrm>
              <a:off x="12669837" y="6892925"/>
              <a:ext cx="688975" cy="688975"/>
            </a:xfrm>
            <a:custGeom>
              <a:avLst/>
              <a:gdLst>
                <a:gd name="connsiteX0" fmla="*/ 344488 w 688975"/>
                <a:gd name="connsiteY0" fmla="*/ 688975 h 688975"/>
                <a:gd name="connsiteX1" fmla="*/ 688975 w 688975"/>
                <a:gd name="connsiteY1" fmla="*/ 344488 h 688975"/>
                <a:gd name="connsiteX2" fmla="*/ 344488 w 688975"/>
                <a:gd name="connsiteY2" fmla="*/ 0 h 688975"/>
                <a:gd name="connsiteX3" fmla="*/ 0 w 688975"/>
                <a:gd name="connsiteY3" fmla="*/ 344488 h 688975"/>
                <a:gd name="connsiteX4" fmla="*/ 344488 w 688975"/>
                <a:gd name="connsiteY4" fmla="*/ 688975 h 688975"/>
                <a:gd name="connsiteX5" fmla="*/ 344488 w 688975"/>
                <a:gd name="connsiteY5" fmla="*/ 98425 h 688975"/>
                <a:gd name="connsiteX6" fmla="*/ 590550 w 688975"/>
                <a:gd name="connsiteY6" fmla="*/ 344488 h 688975"/>
                <a:gd name="connsiteX7" fmla="*/ 344488 w 688975"/>
                <a:gd name="connsiteY7" fmla="*/ 590550 h 688975"/>
                <a:gd name="connsiteX8" fmla="*/ 98425 w 688975"/>
                <a:gd name="connsiteY8" fmla="*/ 344488 h 688975"/>
                <a:gd name="connsiteX9" fmla="*/ 344488 w 688975"/>
                <a:gd name="connsiteY9" fmla="*/ 9842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975" h="688975">
                  <a:moveTo>
                    <a:pt x="344488" y="688975"/>
                  </a:moveTo>
                  <a:cubicBezTo>
                    <a:pt x="534743" y="688975"/>
                    <a:pt x="688975" y="534743"/>
                    <a:pt x="688975" y="344488"/>
                  </a:cubicBezTo>
                  <a:cubicBezTo>
                    <a:pt x="688975" y="154232"/>
                    <a:pt x="534743" y="0"/>
                    <a:pt x="344488" y="0"/>
                  </a:cubicBezTo>
                  <a:cubicBezTo>
                    <a:pt x="154232" y="0"/>
                    <a:pt x="0" y="154232"/>
                    <a:pt x="0" y="344488"/>
                  </a:cubicBezTo>
                  <a:cubicBezTo>
                    <a:pt x="192" y="534664"/>
                    <a:pt x="154311" y="688783"/>
                    <a:pt x="344488" y="688975"/>
                  </a:cubicBezTo>
                  <a:close/>
                  <a:moveTo>
                    <a:pt x="344488" y="98425"/>
                  </a:moveTo>
                  <a:cubicBezTo>
                    <a:pt x="480383" y="98425"/>
                    <a:pt x="590550" y="208592"/>
                    <a:pt x="590550" y="344488"/>
                  </a:cubicBezTo>
                  <a:cubicBezTo>
                    <a:pt x="590550" y="480383"/>
                    <a:pt x="480383" y="590550"/>
                    <a:pt x="344488" y="590550"/>
                  </a:cubicBezTo>
                  <a:cubicBezTo>
                    <a:pt x="208592" y="590550"/>
                    <a:pt x="98425" y="480383"/>
                    <a:pt x="98425" y="344488"/>
                  </a:cubicBezTo>
                  <a:cubicBezTo>
                    <a:pt x="98425" y="208592"/>
                    <a:pt x="208592" y="98425"/>
                    <a:pt x="344488" y="98425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fik 12" descr="Yemek yiyen kişi ana hat">
            <a:extLst>
              <a:ext uri="{FF2B5EF4-FFF2-40B4-BE49-F238E27FC236}">
                <a16:creationId xmlns:a16="http://schemas.microsoft.com/office/drawing/2014/main" id="{D971FBC2-F710-9015-CB49-2C360FE3D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4115" y="5616891"/>
            <a:ext cx="3954372" cy="3954372"/>
          </a:xfrm>
          <a:prstGeom prst="rect">
            <a:avLst/>
          </a:prstGeom>
        </p:spPr>
      </p:pic>
      <p:graphicFrame>
        <p:nvGraphicFramePr>
          <p:cNvPr id="14" name="Diyagram 13">
            <a:extLst>
              <a:ext uri="{FF2B5EF4-FFF2-40B4-BE49-F238E27FC236}">
                <a16:creationId xmlns:a16="http://schemas.microsoft.com/office/drawing/2014/main" id="{4DAF78EB-66A1-4AAA-3E3C-9C08B4C3B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229309"/>
              </p:ext>
            </p:extLst>
          </p:nvPr>
        </p:nvGraphicFramePr>
        <p:xfrm>
          <a:off x="7857861" y="4271543"/>
          <a:ext cx="4769743" cy="526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3" name="Google Shape;120;p24" descr="Image">
            <a:extLst>
              <a:ext uri="{FF2B5EF4-FFF2-40B4-BE49-F238E27FC236}">
                <a16:creationId xmlns:a16="http://schemas.microsoft.com/office/drawing/2014/main" id="{60D83B60-FDFE-C0D1-94EB-C89FE9F1E1C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4;p24" descr="Image">
            <a:extLst>
              <a:ext uri="{FF2B5EF4-FFF2-40B4-BE49-F238E27FC236}">
                <a16:creationId xmlns:a16="http://schemas.microsoft.com/office/drawing/2014/main" id="{734083B5-E349-7148-BFB8-1EAFBB40BD6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17614353" y="63014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86;p19" descr="Image">
            <a:extLst>
              <a:ext uri="{FF2B5EF4-FFF2-40B4-BE49-F238E27FC236}">
                <a16:creationId xmlns:a16="http://schemas.microsoft.com/office/drawing/2014/main" id="{7A56C71D-9E08-E840-402A-95F88BD9043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96;p26" descr="Image">
            <a:extLst>
              <a:ext uri="{FF2B5EF4-FFF2-40B4-BE49-F238E27FC236}">
                <a16:creationId xmlns:a16="http://schemas.microsoft.com/office/drawing/2014/main" id="{56C54068-BE81-04BA-46E8-83D6ABCBF1BD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81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9E6CFB-C874-C9A4-CEE7-EEAED476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 different approach</a:t>
            </a:r>
            <a:endParaRPr lang="en-US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2B49E93-C43D-567E-99F6-A87306AA624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221413" y="3662165"/>
            <a:ext cx="6874147" cy="8256012"/>
          </a:xfrm>
        </p:spPr>
        <p:txBody>
          <a:bodyPr>
            <a:normAutofit/>
          </a:bodyPr>
          <a:lstStyle/>
          <a:p>
            <a:pPr marL="228600" lvl="0" indent="0"/>
            <a:r>
              <a:rPr lang="en-US" sz="4000" dirty="0"/>
              <a:t>Adequacy in menus</a:t>
            </a:r>
          </a:p>
          <a:p>
            <a:pPr marL="228600" lvl="0" indent="0"/>
            <a:r>
              <a:rPr lang="en-US" sz="4000" dirty="0"/>
              <a:t>Variety in menus</a:t>
            </a:r>
          </a:p>
          <a:p>
            <a:pPr marL="228600" lvl="0" indent="0"/>
            <a:r>
              <a:rPr lang="en-US" sz="4000" dirty="0"/>
              <a:t>Balance in the number of meals and meal distribution </a:t>
            </a:r>
          </a:p>
          <a:p>
            <a:pPr marL="228600" lvl="0" indent="0"/>
            <a:r>
              <a:rPr lang="en-US" sz="4000" dirty="0"/>
              <a:t>High subjective quality </a:t>
            </a:r>
          </a:p>
          <a:p>
            <a:pPr marL="228600" lvl="0" indent="0"/>
            <a:r>
              <a:rPr lang="en-US" sz="4000" dirty="0"/>
              <a:t>Protection of the nutritional value</a:t>
            </a:r>
          </a:p>
          <a:p>
            <a:pPr marL="228600" lvl="0" indent="0"/>
            <a:r>
              <a:rPr lang="en-US" sz="4000" dirty="0"/>
              <a:t>High hygienic quality</a:t>
            </a:r>
          </a:p>
          <a:p>
            <a:pPr marL="228600" lvl="0" indent="0"/>
            <a:r>
              <a:rPr lang="en-US" sz="4000" dirty="0"/>
              <a:t>Affordability</a:t>
            </a:r>
          </a:p>
          <a:p>
            <a:endParaRPr lang="en-US" dirty="0"/>
          </a:p>
        </p:txBody>
      </p:sp>
      <p:pic>
        <p:nvPicPr>
          <p:cNvPr id="5" name="Grafik 4" descr="Toplantı ana hat">
            <a:extLst>
              <a:ext uri="{FF2B5EF4-FFF2-40B4-BE49-F238E27FC236}">
                <a16:creationId xmlns:a16="http://schemas.microsoft.com/office/drawing/2014/main" id="{705BBA67-E14F-F490-7A08-E54427A25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3887" y="8376510"/>
            <a:ext cx="2393459" cy="2393459"/>
          </a:xfrm>
          <a:prstGeom prst="rect">
            <a:avLst/>
          </a:prstGeom>
        </p:spPr>
      </p:pic>
      <p:pic>
        <p:nvPicPr>
          <p:cNvPr id="6" name="Grafik 5" descr="Kief kadın ana hat">
            <a:extLst>
              <a:ext uri="{FF2B5EF4-FFF2-40B4-BE49-F238E27FC236}">
                <a16:creationId xmlns:a16="http://schemas.microsoft.com/office/drawing/2014/main" id="{0AFBAA94-2E91-9F49-7665-C9B1F7652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0111" y="6650571"/>
            <a:ext cx="1706987" cy="1706987"/>
          </a:xfrm>
          <a:prstGeom prst="rect">
            <a:avLst/>
          </a:prstGeom>
        </p:spPr>
      </p:pic>
      <p:pic>
        <p:nvPicPr>
          <p:cNvPr id="7" name="Grafik 6" descr="Yemek yiyen kişi ana hat">
            <a:extLst>
              <a:ext uri="{FF2B5EF4-FFF2-40B4-BE49-F238E27FC236}">
                <a16:creationId xmlns:a16="http://schemas.microsoft.com/office/drawing/2014/main" id="{5195830D-92D3-6E14-8187-432E2FC52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4501" y="3881951"/>
            <a:ext cx="1812961" cy="1812961"/>
          </a:xfrm>
          <a:prstGeom prst="rect">
            <a:avLst/>
          </a:prstGeom>
        </p:spPr>
      </p:pic>
      <p:pic>
        <p:nvPicPr>
          <p:cNvPr id="8" name="Grafik 7" descr="Yemek yiyen kişi ana hat">
            <a:extLst>
              <a:ext uri="{FF2B5EF4-FFF2-40B4-BE49-F238E27FC236}">
                <a16:creationId xmlns:a16="http://schemas.microsoft.com/office/drawing/2014/main" id="{4BE56C40-7685-8FFB-1501-333CC2A3F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20707" y="3878148"/>
            <a:ext cx="1812961" cy="181296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Grafik 8" descr="Öğretim üyesi ana hat">
            <a:extLst>
              <a:ext uri="{FF2B5EF4-FFF2-40B4-BE49-F238E27FC236}">
                <a16:creationId xmlns:a16="http://schemas.microsoft.com/office/drawing/2014/main" id="{6F646990-5249-26DD-C6D6-3368FB688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99778" y="4050686"/>
            <a:ext cx="1809516" cy="1527238"/>
          </a:xfrm>
          <a:prstGeom prst="rect">
            <a:avLst/>
          </a:prstGeom>
        </p:spPr>
      </p:pic>
      <p:pic>
        <p:nvPicPr>
          <p:cNvPr id="10" name="Grafik 9" descr="Ofis işçi dişi ana hat">
            <a:extLst>
              <a:ext uri="{FF2B5EF4-FFF2-40B4-BE49-F238E27FC236}">
                <a16:creationId xmlns:a16="http://schemas.microsoft.com/office/drawing/2014/main" id="{5CF062AB-264C-4780-4958-399CD1AAA9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47002" y="8721660"/>
            <a:ext cx="1703157" cy="1703157"/>
          </a:xfrm>
          <a:prstGeom prst="rect">
            <a:avLst/>
          </a:prstGeom>
        </p:spPr>
      </p:pic>
      <p:pic>
        <p:nvPicPr>
          <p:cNvPr id="11" name="Grafik 10" descr="Bir fikri olan kişi ana hat">
            <a:extLst>
              <a:ext uri="{FF2B5EF4-FFF2-40B4-BE49-F238E27FC236}">
                <a16:creationId xmlns:a16="http://schemas.microsoft.com/office/drawing/2014/main" id="{7F65C7AC-FD35-4E9E-04D1-6CDE0E5578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38537" y="6520011"/>
            <a:ext cx="1701385" cy="1701385"/>
          </a:xfrm>
          <a:prstGeom prst="rect">
            <a:avLst/>
          </a:prstGeom>
        </p:spPr>
      </p:pic>
      <p:sp>
        <p:nvSpPr>
          <p:cNvPr id="102" name="Metin kutusu 101">
            <a:extLst>
              <a:ext uri="{FF2B5EF4-FFF2-40B4-BE49-F238E27FC236}">
                <a16:creationId xmlns:a16="http://schemas.microsoft.com/office/drawing/2014/main" id="{B5716C07-E089-E041-BE80-1CACA026F06F}"/>
              </a:ext>
            </a:extLst>
          </p:cNvPr>
          <p:cNvSpPr txBox="1"/>
          <p:nvPr/>
        </p:nvSpPr>
        <p:spPr>
          <a:xfrm>
            <a:off x="1669258" y="4140605"/>
            <a:ext cx="641279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Menu planning </a:t>
            </a:r>
          </a:p>
          <a:p>
            <a:r>
              <a:rPr lang="en-US" sz="4000" dirty="0"/>
              <a:t>Standard recipe development</a:t>
            </a:r>
          </a:p>
          <a:p>
            <a:r>
              <a:rPr lang="en-US" sz="4000" dirty="0"/>
              <a:t>Purchasing</a:t>
            </a:r>
          </a:p>
          <a:p>
            <a:r>
              <a:rPr lang="en-US" sz="4000" dirty="0"/>
              <a:t>Storage</a:t>
            </a:r>
          </a:p>
          <a:p>
            <a:r>
              <a:rPr lang="en-US" sz="4000" dirty="0"/>
              <a:t>Preparation</a:t>
            </a:r>
          </a:p>
          <a:p>
            <a:r>
              <a:rPr lang="en-US" sz="4000" dirty="0"/>
              <a:t>Cooking</a:t>
            </a:r>
          </a:p>
          <a:p>
            <a:r>
              <a:rPr lang="en-US" sz="4000" dirty="0"/>
              <a:t>Service</a:t>
            </a:r>
          </a:p>
          <a:p>
            <a:r>
              <a:rPr lang="en-US" sz="4000" dirty="0"/>
              <a:t>Hygiene and food safety </a:t>
            </a:r>
          </a:p>
          <a:p>
            <a:r>
              <a:rPr lang="en-US" sz="4000" dirty="0"/>
              <a:t>Waste removal</a:t>
            </a:r>
          </a:p>
          <a:p>
            <a:r>
              <a:rPr lang="en-US" sz="4000" dirty="0"/>
              <a:t>Management and </a:t>
            </a:r>
            <a:r>
              <a:rPr lang="en-US" sz="4000" dirty="0" err="1"/>
              <a:t>organisation</a:t>
            </a:r>
            <a:endParaRPr lang="en-US" sz="4000" dirty="0"/>
          </a:p>
        </p:txBody>
      </p:sp>
      <p:sp>
        <p:nvSpPr>
          <p:cNvPr id="104" name="Metin kutusu 103">
            <a:extLst>
              <a:ext uri="{FF2B5EF4-FFF2-40B4-BE49-F238E27FC236}">
                <a16:creationId xmlns:a16="http://schemas.microsoft.com/office/drawing/2014/main" id="{5472F973-89E1-330B-2AC8-CB9E9F86ABB0}"/>
              </a:ext>
            </a:extLst>
          </p:cNvPr>
          <p:cNvSpPr txBox="1"/>
          <p:nvPr/>
        </p:nvSpPr>
        <p:spPr>
          <a:xfrm>
            <a:off x="9520792" y="11564837"/>
            <a:ext cx="64127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stakeholders</a:t>
            </a:r>
            <a:r>
              <a:rPr lang="en-US" sz="4400" dirty="0"/>
              <a:t> </a:t>
            </a:r>
          </a:p>
        </p:txBody>
      </p:sp>
      <p:pic>
        <p:nvPicPr>
          <p:cNvPr id="105" name="Google Shape;120;p24" descr="Image">
            <a:extLst>
              <a:ext uri="{FF2B5EF4-FFF2-40B4-BE49-F238E27FC236}">
                <a16:creationId xmlns:a16="http://schemas.microsoft.com/office/drawing/2014/main" id="{75D77349-05DE-91E0-69CB-D50FBEBB9D7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24;p24" descr="Image">
            <a:extLst>
              <a:ext uri="{FF2B5EF4-FFF2-40B4-BE49-F238E27FC236}">
                <a16:creationId xmlns:a16="http://schemas.microsoft.com/office/drawing/2014/main" id="{792A20D2-F9D5-E031-531F-0D530FDBDB3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5400000">
            <a:off x="17614353" y="64538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86;p19" descr="Image">
            <a:extLst>
              <a:ext uri="{FF2B5EF4-FFF2-40B4-BE49-F238E27FC236}">
                <a16:creationId xmlns:a16="http://schemas.microsoft.com/office/drawing/2014/main" id="{02F95E90-2CFA-6DFB-4754-4DA5FD65C8A2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96;p26" descr="Image">
            <a:extLst>
              <a:ext uri="{FF2B5EF4-FFF2-40B4-BE49-F238E27FC236}">
                <a16:creationId xmlns:a16="http://schemas.microsoft.com/office/drawing/2014/main" id="{5808EAC7-B582-A869-6E9D-B5C7E9DB579E}"/>
              </a:ext>
            </a:extLst>
          </p:cNvPr>
          <p:cNvPicPr preferRelativeResize="0"/>
          <p:nvPr/>
        </p:nvPicPr>
        <p:blipFill rotWithShape="1">
          <a:blip r:embed="rId18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9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F207B7-A7D7-501E-1173-B0A67CB1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 integrative approach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927E31A9-147F-96C2-3B90-D732999C7E20}"/>
              </a:ext>
            </a:extLst>
          </p:cNvPr>
          <p:cNvSpPr txBox="1"/>
          <p:nvPr/>
        </p:nvSpPr>
        <p:spPr>
          <a:xfrm>
            <a:off x="5921716" y="3947182"/>
            <a:ext cx="10985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Integrative approach of multiple </a:t>
            </a:r>
            <a:r>
              <a:rPr lang="en-US" sz="4000" b="1" dirty="0"/>
              <a:t>stakeholders</a:t>
            </a:r>
            <a:r>
              <a:rPr lang="en-US" sz="4000" dirty="0"/>
              <a:t> </a:t>
            </a:r>
          </a:p>
          <a:p>
            <a:endParaRPr lang="en-US" sz="4000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CFF30D33-69F8-8F37-692F-9BF260FFE21B}"/>
              </a:ext>
            </a:extLst>
          </p:cNvPr>
          <p:cNvSpPr txBox="1"/>
          <p:nvPr/>
        </p:nvSpPr>
        <p:spPr>
          <a:xfrm>
            <a:off x="4921749" y="9239101"/>
            <a:ext cx="13315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Food environment + </a:t>
            </a:r>
            <a:r>
              <a:rPr lang="en-US" sz="4000" b="1" dirty="0"/>
              <a:t>strategies</a:t>
            </a:r>
            <a:r>
              <a:rPr lang="en-US" sz="4000" dirty="0"/>
              <a:t> to </a:t>
            </a:r>
            <a:r>
              <a:rPr lang="en-US" sz="4000" b="1" dirty="0"/>
              <a:t>engage stakeholders </a:t>
            </a:r>
          </a:p>
          <a:p>
            <a:endParaRPr lang="en-US" sz="4000" dirty="0"/>
          </a:p>
        </p:txBody>
      </p:sp>
      <p:pic>
        <p:nvPicPr>
          <p:cNvPr id="21" name="Grafik 20" descr="Toplantı ana hat">
            <a:extLst>
              <a:ext uri="{FF2B5EF4-FFF2-40B4-BE49-F238E27FC236}">
                <a16:creationId xmlns:a16="http://schemas.microsoft.com/office/drawing/2014/main" id="{3420564C-A17D-BD74-1536-5ACA234D2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60778" y="5020403"/>
            <a:ext cx="3424977" cy="3424977"/>
          </a:xfrm>
          <a:prstGeom prst="rect">
            <a:avLst/>
          </a:prstGeom>
        </p:spPr>
      </p:pic>
      <p:pic>
        <p:nvPicPr>
          <p:cNvPr id="25" name="Grafik 24" descr="Kief kadın ana hat">
            <a:extLst>
              <a:ext uri="{FF2B5EF4-FFF2-40B4-BE49-F238E27FC236}">
                <a16:creationId xmlns:a16="http://schemas.microsoft.com/office/drawing/2014/main" id="{FBA61380-1E06-B163-6007-E33926500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7828" y="5926903"/>
            <a:ext cx="2442654" cy="2442654"/>
          </a:xfrm>
          <a:prstGeom prst="rect">
            <a:avLst/>
          </a:prstGeom>
        </p:spPr>
      </p:pic>
      <p:pic>
        <p:nvPicPr>
          <p:cNvPr id="31" name="Grafik 30" descr="Yemek yiyen kişi ana hat">
            <a:extLst>
              <a:ext uri="{FF2B5EF4-FFF2-40B4-BE49-F238E27FC236}">
                <a16:creationId xmlns:a16="http://schemas.microsoft.com/office/drawing/2014/main" id="{5C71121F-68F1-374C-3755-7D5BF65EF0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7429" y="5851080"/>
            <a:ext cx="2594300" cy="2594300"/>
          </a:xfrm>
          <a:prstGeom prst="rect">
            <a:avLst/>
          </a:prstGeom>
        </p:spPr>
      </p:pic>
      <p:pic>
        <p:nvPicPr>
          <p:cNvPr id="32" name="Grafik 31" descr="Yemek yiyen kişi ana hat">
            <a:extLst>
              <a:ext uri="{FF2B5EF4-FFF2-40B4-BE49-F238E27FC236}">
                <a16:creationId xmlns:a16="http://schemas.microsoft.com/office/drawing/2014/main" id="{0D508BA3-1DB8-6369-BC35-EBFADE42F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9052" y="5851080"/>
            <a:ext cx="2594300" cy="25943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3" name="Google Shape;120;p24" descr="Image">
            <a:extLst>
              <a:ext uri="{FF2B5EF4-FFF2-40B4-BE49-F238E27FC236}">
                <a16:creationId xmlns:a16="http://schemas.microsoft.com/office/drawing/2014/main" id="{60D83B60-FDFE-C0D1-94EB-C89FE9F1E1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4;p24" descr="Image">
            <a:extLst>
              <a:ext uri="{FF2B5EF4-FFF2-40B4-BE49-F238E27FC236}">
                <a16:creationId xmlns:a16="http://schemas.microsoft.com/office/drawing/2014/main" id="{734083B5-E349-7148-BFB8-1EAFBB40BD6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17614353" y="63014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86;p19" descr="Image">
            <a:extLst>
              <a:ext uri="{FF2B5EF4-FFF2-40B4-BE49-F238E27FC236}">
                <a16:creationId xmlns:a16="http://schemas.microsoft.com/office/drawing/2014/main" id="{7A56C71D-9E08-E840-402A-95F88BD9043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96;p26" descr="Image">
            <a:extLst>
              <a:ext uri="{FF2B5EF4-FFF2-40B4-BE49-F238E27FC236}">
                <a16:creationId xmlns:a16="http://schemas.microsoft.com/office/drawing/2014/main" id="{56C54068-BE81-04BA-46E8-83D6ABCBF1BD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40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CDF13A-3637-B90A-8BFA-9E052692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 different approach</a:t>
            </a:r>
            <a:endParaRPr lang="en-US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771216B-313A-5FF3-8848-C220E1379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Social marketing strategies </a:t>
            </a:r>
          </a:p>
        </p:txBody>
      </p:sp>
      <p:pic>
        <p:nvPicPr>
          <p:cNvPr id="5" name="Google Shape;120;p24" descr="Image">
            <a:extLst>
              <a:ext uri="{FF2B5EF4-FFF2-40B4-BE49-F238E27FC236}">
                <a16:creationId xmlns:a16="http://schemas.microsoft.com/office/drawing/2014/main" id="{634E7EDE-A05C-09C3-B4D0-C528444487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24" descr="Image">
            <a:extLst>
              <a:ext uri="{FF2B5EF4-FFF2-40B4-BE49-F238E27FC236}">
                <a16:creationId xmlns:a16="http://schemas.microsoft.com/office/drawing/2014/main" id="{B450EBCF-BAD0-D97A-7ED4-DF05818D3E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7614353" y="64538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9" descr="Image">
            <a:extLst>
              <a:ext uri="{FF2B5EF4-FFF2-40B4-BE49-F238E27FC236}">
                <a16:creationId xmlns:a16="http://schemas.microsoft.com/office/drawing/2014/main" id="{D2A980E9-ABF9-593F-70FE-1FA17662E8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Toplantı ana hat">
            <a:extLst>
              <a:ext uri="{FF2B5EF4-FFF2-40B4-BE49-F238E27FC236}">
                <a16:creationId xmlns:a16="http://schemas.microsoft.com/office/drawing/2014/main" id="{CA9901CC-E17B-9904-6194-503767FCE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42085" y="5532241"/>
            <a:ext cx="2393459" cy="2393459"/>
          </a:xfrm>
          <a:prstGeom prst="rect">
            <a:avLst/>
          </a:prstGeom>
        </p:spPr>
      </p:pic>
      <p:pic>
        <p:nvPicPr>
          <p:cNvPr id="9" name="Grafik 8" descr="Kief kadın ana hat">
            <a:extLst>
              <a:ext uri="{FF2B5EF4-FFF2-40B4-BE49-F238E27FC236}">
                <a16:creationId xmlns:a16="http://schemas.microsoft.com/office/drawing/2014/main" id="{6C8BDB31-AF77-AA65-E22B-6EA704DD0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4343" y="6002169"/>
            <a:ext cx="1706987" cy="1706987"/>
          </a:xfrm>
          <a:prstGeom prst="rect">
            <a:avLst/>
          </a:prstGeom>
        </p:spPr>
      </p:pic>
      <p:pic>
        <p:nvPicPr>
          <p:cNvPr id="10" name="Grafik 9" descr="Yemek yiyen kişi ana hat">
            <a:extLst>
              <a:ext uri="{FF2B5EF4-FFF2-40B4-BE49-F238E27FC236}">
                <a16:creationId xmlns:a16="http://schemas.microsoft.com/office/drawing/2014/main" id="{1F598EBB-C8D7-D157-A324-90648A761E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38344" y="5972018"/>
            <a:ext cx="1812961" cy="1812961"/>
          </a:xfrm>
          <a:prstGeom prst="rect">
            <a:avLst/>
          </a:prstGeom>
        </p:spPr>
      </p:pic>
      <p:pic>
        <p:nvPicPr>
          <p:cNvPr id="11" name="Grafik 10" descr="Yemek yiyen kişi ana hat">
            <a:extLst>
              <a:ext uri="{FF2B5EF4-FFF2-40B4-BE49-F238E27FC236}">
                <a16:creationId xmlns:a16="http://schemas.microsoft.com/office/drawing/2014/main" id="{6BCC5E02-AA13-AA66-F754-6AC75A214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67167" y="5972018"/>
            <a:ext cx="1812961" cy="181296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3" name="Grafik 12" descr="Yorum Önemli düz dolguyla">
            <a:extLst>
              <a:ext uri="{FF2B5EF4-FFF2-40B4-BE49-F238E27FC236}">
                <a16:creationId xmlns:a16="http://schemas.microsoft.com/office/drawing/2014/main" id="{2281F946-9A4C-FDE7-768B-6A08542638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877158" y="3928087"/>
            <a:ext cx="1809516" cy="1809516"/>
          </a:xfrm>
          <a:prstGeom prst="rect">
            <a:avLst/>
          </a:prstGeom>
        </p:spPr>
      </p:pic>
      <p:pic>
        <p:nvPicPr>
          <p:cNvPr id="15" name="Grafik 14" descr="Yorum yap Beğen düz dolguyla">
            <a:extLst>
              <a:ext uri="{FF2B5EF4-FFF2-40B4-BE49-F238E27FC236}">
                <a16:creationId xmlns:a16="http://schemas.microsoft.com/office/drawing/2014/main" id="{0D34E348-F640-64B9-6B65-A6819A91F0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36887" y="3876161"/>
            <a:ext cx="1809516" cy="1809516"/>
          </a:xfrm>
          <a:prstGeom prst="rect">
            <a:avLst/>
          </a:prstGeom>
        </p:spPr>
      </p:pic>
      <p:pic>
        <p:nvPicPr>
          <p:cNvPr id="19" name="Grafik 18" descr="Gazete düz dolguyla">
            <a:extLst>
              <a:ext uri="{FF2B5EF4-FFF2-40B4-BE49-F238E27FC236}">
                <a16:creationId xmlns:a16="http://schemas.microsoft.com/office/drawing/2014/main" id="{7B478AC9-C773-3154-6C85-B5B9E32385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54883" y="3928087"/>
            <a:ext cx="1809516" cy="1809516"/>
          </a:xfrm>
          <a:prstGeom prst="rect">
            <a:avLst/>
          </a:prstGeom>
        </p:spPr>
      </p:pic>
      <p:pic>
        <p:nvPicPr>
          <p:cNvPr id="21" name="Grafik 20" descr="Derecelendirme düz dolguyla">
            <a:extLst>
              <a:ext uri="{FF2B5EF4-FFF2-40B4-BE49-F238E27FC236}">
                <a16:creationId xmlns:a16="http://schemas.microsoft.com/office/drawing/2014/main" id="{ADDE2697-79DE-23A1-35D1-C3FDF079C4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14779" y="3928087"/>
            <a:ext cx="1809516" cy="1809516"/>
          </a:xfrm>
          <a:prstGeom prst="rect">
            <a:avLst/>
          </a:prstGeom>
        </p:spPr>
      </p:pic>
      <p:pic>
        <p:nvPicPr>
          <p:cNvPr id="23" name="Grafik 22" descr="Akıllı Telefon düz dolguyla">
            <a:extLst>
              <a:ext uri="{FF2B5EF4-FFF2-40B4-BE49-F238E27FC236}">
                <a16:creationId xmlns:a16="http://schemas.microsoft.com/office/drawing/2014/main" id="{37A0922B-F541-D717-0A07-16CF601304F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68928" y="3914992"/>
            <a:ext cx="1809516" cy="1809516"/>
          </a:xfrm>
          <a:prstGeom prst="rect">
            <a:avLst/>
          </a:prstGeom>
        </p:spPr>
      </p:pic>
      <p:pic>
        <p:nvPicPr>
          <p:cNvPr id="25" name="Grafik 24" descr="Bakım düz dolguyla">
            <a:extLst>
              <a:ext uri="{FF2B5EF4-FFF2-40B4-BE49-F238E27FC236}">
                <a16:creationId xmlns:a16="http://schemas.microsoft.com/office/drawing/2014/main" id="{3D288D6E-8779-8EAD-3BC5-A82869FD0B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46500" y="10808400"/>
            <a:ext cx="2020667" cy="2020667"/>
          </a:xfrm>
          <a:prstGeom prst="rect">
            <a:avLst/>
          </a:prstGeom>
        </p:spPr>
      </p:pic>
      <p:pic>
        <p:nvPicPr>
          <p:cNvPr id="27" name="Grafik 26" descr="Kilo Verme düz dolguyla">
            <a:extLst>
              <a:ext uri="{FF2B5EF4-FFF2-40B4-BE49-F238E27FC236}">
                <a16:creationId xmlns:a16="http://schemas.microsoft.com/office/drawing/2014/main" id="{8046B943-C87D-C8AC-2591-8978375D623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519607" y="10772179"/>
            <a:ext cx="2020667" cy="2020667"/>
          </a:xfrm>
          <a:prstGeom prst="rect">
            <a:avLst/>
          </a:prstGeom>
        </p:spPr>
      </p:pic>
      <p:pic>
        <p:nvPicPr>
          <p:cNvPr id="29" name="Grafik 28" descr="Gıda Güvenliği ana hat">
            <a:extLst>
              <a:ext uri="{FF2B5EF4-FFF2-40B4-BE49-F238E27FC236}">
                <a16:creationId xmlns:a16="http://schemas.microsoft.com/office/drawing/2014/main" id="{60398E43-4240-7235-E4D2-A0B61CE30E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37357" y="8081755"/>
            <a:ext cx="2302917" cy="2302917"/>
          </a:xfrm>
          <a:prstGeom prst="rect">
            <a:avLst/>
          </a:prstGeom>
        </p:spPr>
      </p:pic>
      <p:pic>
        <p:nvPicPr>
          <p:cNvPr id="31" name="Grafik 30" descr="Akıl Sağlığı düz dolguyla">
            <a:extLst>
              <a:ext uri="{FF2B5EF4-FFF2-40B4-BE49-F238E27FC236}">
                <a16:creationId xmlns:a16="http://schemas.microsoft.com/office/drawing/2014/main" id="{6A1A316F-1505-7B81-E6CE-7CFFC7634F9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282423" y="10848204"/>
            <a:ext cx="2020667" cy="2020667"/>
          </a:xfrm>
          <a:prstGeom prst="rect">
            <a:avLst/>
          </a:prstGeom>
        </p:spPr>
      </p:pic>
      <p:pic>
        <p:nvPicPr>
          <p:cNvPr id="33" name="Grafik 32" descr="Öğretim üyesi ana hat">
            <a:extLst>
              <a:ext uri="{FF2B5EF4-FFF2-40B4-BE49-F238E27FC236}">
                <a16:creationId xmlns:a16="http://schemas.microsoft.com/office/drawing/2014/main" id="{8ED5484C-13E0-CC8F-2C8D-8AAF247E06C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372808" y="6144556"/>
            <a:ext cx="1809516" cy="1527238"/>
          </a:xfrm>
          <a:prstGeom prst="rect">
            <a:avLst/>
          </a:prstGeom>
        </p:spPr>
      </p:pic>
      <p:pic>
        <p:nvPicPr>
          <p:cNvPr id="35" name="Grafik 34" descr="Ofis işçi dişi ana hat">
            <a:extLst>
              <a:ext uri="{FF2B5EF4-FFF2-40B4-BE49-F238E27FC236}">
                <a16:creationId xmlns:a16="http://schemas.microsoft.com/office/drawing/2014/main" id="{B0B4B65C-6D64-6324-C148-954DFDFFDB5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4021988" y="6056597"/>
            <a:ext cx="1703157" cy="1703157"/>
          </a:xfrm>
          <a:prstGeom prst="rect">
            <a:avLst/>
          </a:prstGeom>
        </p:spPr>
      </p:pic>
      <p:pic>
        <p:nvPicPr>
          <p:cNvPr id="37" name="Grafik 36" descr="Bir fikri olan kişi ana hat">
            <a:extLst>
              <a:ext uri="{FF2B5EF4-FFF2-40B4-BE49-F238E27FC236}">
                <a16:creationId xmlns:a16="http://schemas.microsoft.com/office/drawing/2014/main" id="{BDF7AD75-4857-9877-E9D4-8ED52D429B9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5488343" y="5868809"/>
            <a:ext cx="1701385" cy="1701385"/>
          </a:xfrm>
          <a:prstGeom prst="rect">
            <a:avLst/>
          </a:prstGeom>
        </p:spPr>
      </p:pic>
      <p:pic>
        <p:nvPicPr>
          <p:cNvPr id="12" name="Grafik 11" descr="Afrika ve Avrupa'yı gösteren dünya düz dolguyla">
            <a:extLst>
              <a:ext uri="{FF2B5EF4-FFF2-40B4-BE49-F238E27FC236}">
                <a16:creationId xmlns:a16="http://schemas.microsoft.com/office/drawing/2014/main" id="{7A422CF4-6C89-CD44-2DA3-CC94F4CF396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695754" y="10881504"/>
            <a:ext cx="2020667" cy="20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6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B24E24-82A4-63FA-5145-4F902B84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19" y="418413"/>
            <a:ext cx="21971000" cy="1435100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MedDietmenus4Campus</a:t>
            </a:r>
            <a:r>
              <a:rPr lang="en-GB" sz="8800" b="1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aims to 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9CD1682-6FB9-459F-2031-09BCDB0EB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469D893-EB8C-CE6F-A52C-FD7DFE0A507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sim 4" descr="harita, metin, atlas içeren bir resim&#10;&#10;Açıklama otomatik olarak oluşturuldu">
            <a:extLst>
              <a:ext uri="{FF2B5EF4-FFF2-40B4-BE49-F238E27FC236}">
                <a16:creationId xmlns:a16="http://schemas.microsoft.com/office/drawing/2014/main" id="{114984BB-53D8-4F2E-2CBC-0013A7DDC4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1782" y="1645920"/>
            <a:ext cx="22720436" cy="108585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7FC044-FE5C-1A7B-A367-2408F5B8B79D}"/>
              </a:ext>
            </a:extLst>
          </p:cNvPr>
          <p:cNvSpPr/>
          <p:nvPr/>
        </p:nvSpPr>
        <p:spPr>
          <a:xfrm>
            <a:off x="14447520" y="5070346"/>
            <a:ext cx="8275320" cy="3820077"/>
          </a:xfrm>
          <a:custGeom>
            <a:avLst/>
            <a:gdLst>
              <a:gd name="connsiteX0" fmla="*/ 0 w 8275320"/>
              <a:gd name="connsiteY0" fmla="*/ 1910039 h 3820077"/>
              <a:gd name="connsiteX1" fmla="*/ 4137660 w 8275320"/>
              <a:gd name="connsiteY1" fmla="*/ 0 h 3820077"/>
              <a:gd name="connsiteX2" fmla="*/ 8275320 w 8275320"/>
              <a:gd name="connsiteY2" fmla="*/ 1910039 h 3820077"/>
              <a:gd name="connsiteX3" fmla="*/ 4137660 w 8275320"/>
              <a:gd name="connsiteY3" fmla="*/ 3820078 h 3820077"/>
              <a:gd name="connsiteX4" fmla="*/ 0 w 8275320"/>
              <a:gd name="connsiteY4" fmla="*/ 1910039 h 382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5320" h="3820077" extrusionOk="0">
                <a:moveTo>
                  <a:pt x="0" y="1910039"/>
                </a:moveTo>
                <a:cubicBezTo>
                  <a:pt x="-200719" y="731346"/>
                  <a:pt x="1694770" y="59196"/>
                  <a:pt x="4137660" y="0"/>
                </a:cubicBezTo>
                <a:cubicBezTo>
                  <a:pt x="6507246" y="17772"/>
                  <a:pt x="8074725" y="861532"/>
                  <a:pt x="8275320" y="1910039"/>
                </a:cubicBezTo>
                <a:cubicBezTo>
                  <a:pt x="8255286" y="2984489"/>
                  <a:pt x="6379013" y="4062253"/>
                  <a:pt x="4137660" y="3820078"/>
                </a:cubicBezTo>
                <a:cubicBezTo>
                  <a:pt x="1798012" y="3790270"/>
                  <a:pt x="183761" y="3052726"/>
                  <a:pt x="0" y="1910039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3E1B7-7418-4B2A-2284-B658B98FC7CC}"/>
              </a:ext>
            </a:extLst>
          </p:cNvPr>
          <p:cNvSpPr/>
          <p:nvPr/>
        </p:nvSpPr>
        <p:spPr>
          <a:xfrm>
            <a:off x="86224" y="5317579"/>
            <a:ext cx="3465898" cy="3325610"/>
          </a:xfrm>
          <a:custGeom>
            <a:avLst/>
            <a:gdLst>
              <a:gd name="connsiteX0" fmla="*/ 0 w 3465898"/>
              <a:gd name="connsiteY0" fmla="*/ 1662805 h 3325610"/>
              <a:gd name="connsiteX1" fmla="*/ 1732949 w 3465898"/>
              <a:gd name="connsiteY1" fmla="*/ 0 h 3325610"/>
              <a:gd name="connsiteX2" fmla="*/ 3465898 w 3465898"/>
              <a:gd name="connsiteY2" fmla="*/ 1662805 h 3325610"/>
              <a:gd name="connsiteX3" fmla="*/ 1732949 w 3465898"/>
              <a:gd name="connsiteY3" fmla="*/ 3325610 h 3325610"/>
              <a:gd name="connsiteX4" fmla="*/ 0 w 3465898"/>
              <a:gd name="connsiteY4" fmla="*/ 1662805 h 332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5898" h="3325610" extrusionOk="0">
                <a:moveTo>
                  <a:pt x="0" y="1662805"/>
                </a:moveTo>
                <a:cubicBezTo>
                  <a:pt x="-66149" y="703661"/>
                  <a:pt x="758844" y="6389"/>
                  <a:pt x="1732949" y="0"/>
                </a:cubicBezTo>
                <a:cubicBezTo>
                  <a:pt x="2831360" y="29753"/>
                  <a:pt x="3335587" y="748607"/>
                  <a:pt x="3465898" y="1662805"/>
                </a:cubicBezTo>
                <a:cubicBezTo>
                  <a:pt x="3392821" y="2652510"/>
                  <a:pt x="2687936" y="3337182"/>
                  <a:pt x="1732949" y="3325610"/>
                </a:cubicBezTo>
                <a:cubicBezTo>
                  <a:pt x="674434" y="3270113"/>
                  <a:pt x="77919" y="2618377"/>
                  <a:pt x="0" y="1662805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EA9837-0B4B-8ADD-A254-494CF6CE7F16}"/>
              </a:ext>
            </a:extLst>
          </p:cNvPr>
          <p:cNvSpPr/>
          <p:nvPr/>
        </p:nvSpPr>
        <p:spPr>
          <a:xfrm>
            <a:off x="9418320" y="2840352"/>
            <a:ext cx="2773680" cy="2004593"/>
          </a:xfrm>
          <a:custGeom>
            <a:avLst/>
            <a:gdLst>
              <a:gd name="connsiteX0" fmla="*/ 0 w 2773680"/>
              <a:gd name="connsiteY0" fmla="*/ 1002297 h 2004593"/>
              <a:gd name="connsiteX1" fmla="*/ 1386840 w 2773680"/>
              <a:gd name="connsiteY1" fmla="*/ 0 h 2004593"/>
              <a:gd name="connsiteX2" fmla="*/ 2773680 w 2773680"/>
              <a:gd name="connsiteY2" fmla="*/ 1002297 h 2004593"/>
              <a:gd name="connsiteX3" fmla="*/ 1386840 w 2773680"/>
              <a:gd name="connsiteY3" fmla="*/ 2004594 h 2004593"/>
              <a:gd name="connsiteX4" fmla="*/ 0 w 2773680"/>
              <a:gd name="connsiteY4" fmla="*/ 1002297 h 200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3680" h="2004593" extrusionOk="0">
                <a:moveTo>
                  <a:pt x="0" y="1002297"/>
                </a:moveTo>
                <a:cubicBezTo>
                  <a:pt x="-43953" y="421633"/>
                  <a:pt x="583659" y="13980"/>
                  <a:pt x="1386840" y="0"/>
                </a:cubicBezTo>
                <a:cubicBezTo>
                  <a:pt x="2162963" y="2146"/>
                  <a:pt x="2750786" y="449472"/>
                  <a:pt x="2773680" y="1002297"/>
                </a:cubicBezTo>
                <a:cubicBezTo>
                  <a:pt x="2741337" y="1587434"/>
                  <a:pt x="2131288" y="2123337"/>
                  <a:pt x="1386840" y="2004594"/>
                </a:cubicBezTo>
                <a:cubicBezTo>
                  <a:pt x="569050" y="1976221"/>
                  <a:pt x="19558" y="1565195"/>
                  <a:pt x="0" y="1002297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E3DDDDBF-B6A8-C57D-8EFD-F9B9AA51FEC8}"/>
                  </a:ext>
                </a:extLst>
              </p14:cNvPr>
              <p14:cNvContentPartPr/>
              <p14:nvPr/>
            </p14:nvContentPartPr>
            <p14:xfrm>
              <a:off x="9175696" y="4825534"/>
              <a:ext cx="914760" cy="27957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E3DDDDBF-B6A8-C57D-8EFD-F9B9AA51FE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39682" y="4789534"/>
                <a:ext cx="986428" cy="28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45F6FF48-1F59-F457-AA4B-34750E7B625B}"/>
                  </a:ext>
                </a:extLst>
              </p14:cNvPr>
              <p14:cNvContentPartPr/>
              <p14:nvPr/>
            </p14:nvContentPartPr>
            <p14:xfrm>
              <a:off x="10974376" y="6799494"/>
              <a:ext cx="3480120" cy="65124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45F6FF48-1F59-F457-AA4B-34750E7B62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38376" y="6763494"/>
                <a:ext cx="355176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B94DF9D4-AD8D-92DB-B346-6222A04A40C8}"/>
                  </a:ext>
                </a:extLst>
              </p14:cNvPr>
              <p14:cNvContentPartPr/>
              <p14:nvPr/>
            </p14:nvContentPartPr>
            <p14:xfrm>
              <a:off x="3015736" y="5522494"/>
              <a:ext cx="4372920" cy="198900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B94DF9D4-AD8D-92DB-B346-6222A04A40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79739" y="5486494"/>
                <a:ext cx="4444554" cy="20606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Metin kutusu 11">
            <a:extLst>
              <a:ext uri="{FF2B5EF4-FFF2-40B4-BE49-F238E27FC236}">
                <a16:creationId xmlns:a16="http://schemas.microsoft.com/office/drawing/2014/main" id="{83402EF4-5ADF-7E78-531A-D5C1CA76DFE7}"/>
              </a:ext>
            </a:extLst>
          </p:cNvPr>
          <p:cNvSpPr txBox="1"/>
          <p:nvPr/>
        </p:nvSpPr>
        <p:spPr>
          <a:xfrm>
            <a:off x="4644336" y="7782598"/>
            <a:ext cx="9062720" cy="5509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/>
              <a:t>Menu intervention with MD dishes – plant-based, seasonal, local</a:t>
            </a:r>
          </a:p>
          <a:p>
            <a:pPr marL="742950" indent="-742950">
              <a:buAutoNum type="arabicPeriod"/>
            </a:pPr>
            <a:endParaRPr lang="en-US" sz="4400" dirty="0"/>
          </a:p>
          <a:p>
            <a:endParaRPr lang="en-US" sz="4400" dirty="0"/>
          </a:p>
          <a:p>
            <a:pPr marL="742950" indent="-742950">
              <a:buAutoNum type="arabicPeriod"/>
            </a:pPr>
            <a:r>
              <a:rPr lang="en-US" sz="4400" dirty="0"/>
              <a:t>Social marketing strategies to engage stakeholders  </a:t>
            </a:r>
          </a:p>
          <a:p>
            <a:pPr marL="742950" indent="-742950">
              <a:buAutoNum type="arabicPeriod"/>
            </a:pPr>
            <a:endParaRPr lang="en-US" sz="4400" dirty="0"/>
          </a:p>
          <a:p>
            <a:endParaRPr lang="en-US" sz="4400" dirty="0"/>
          </a:p>
        </p:txBody>
      </p:sp>
      <p:pic>
        <p:nvPicPr>
          <p:cNvPr id="15" name="Grafik 14" descr="Meyve sepeti ana hat">
            <a:extLst>
              <a:ext uri="{FF2B5EF4-FFF2-40B4-BE49-F238E27FC236}">
                <a16:creationId xmlns:a16="http://schemas.microsoft.com/office/drawing/2014/main" id="{4AFFD31B-716D-D254-2C9F-6FD63F9F28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40400" y="9004091"/>
            <a:ext cx="1648256" cy="1648256"/>
          </a:xfrm>
          <a:prstGeom prst="rect">
            <a:avLst/>
          </a:prstGeom>
        </p:spPr>
      </p:pic>
      <p:pic>
        <p:nvPicPr>
          <p:cNvPr id="17" name="Grafik 16" descr="Mağaza ana hat">
            <a:extLst>
              <a:ext uri="{FF2B5EF4-FFF2-40B4-BE49-F238E27FC236}">
                <a16:creationId xmlns:a16="http://schemas.microsoft.com/office/drawing/2014/main" id="{FB815C0F-C0D1-CDB8-DA5A-4C40BCB5FA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27440" y="9004091"/>
            <a:ext cx="1648256" cy="1648256"/>
          </a:xfrm>
          <a:prstGeom prst="rect">
            <a:avLst/>
          </a:prstGeom>
        </p:spPr>
      </p:pic>
      <p:pic>
        <p:nvPicPr>
          <p:cNvPr id="22" name="Grafik 21" descr="Toplantı ana hat">
            <a:extLst>
              <a:ext uri="{FF2B5EF4-FFF2-40B4-BE49-F238E27FC236}">
                <a16:creationId xmlns:a16="http://schemas.microsoft.com/office/drawing/2014/main" id="{75B1290C-5B3E-24A1-C650-C443BD5C58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78094" y="11343038"/>
            <a:ext cx="1826742" cy="1826742"/>
          </a:xfrm>
          <a:prstGeom prst="rect">
            <a:avLst/>
          </a:prstGeom>
        </p:spPr>
      </p:pic>
      <p:pic>
        <p:nvPicPr>
          <p:cNvPr id="23" name="Grafik 22" descr="Kief kadın ana hat">
            <a:extLst>
              <a:ext uri="{FF2B5EF4-FFF2-40B4-BE49-F238E27FC236}">
                <a16:creationId xmlns:a16="http://schemas.microsoft.com/office/drawing/2014/main" id="{A9C157A7-8C36-29A8-E507-F1D3E4E9CF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93143" y="11791145"/>
            <a:ext cx="1302811" cy="1302811"/>
          </a:xfrm>
          <a:prstGeom prst="rect">
            <a:avLst/>
          </a:prstGeom>
        </p:spPr>
      </p:pic>
      <p:pic>
        <p:nvPicPr>
          <p:cNvPr id="24" name="Grafik 23" descr="Yemek yiyen kişi ana hat">
            <a:extLst>
              <a:ext uri="{FF2B5EF4-FFF2-40B4-BE49-F238E27FC236}">
                <a16:creationId xmlns:a16="http://schemas.microsoft.com/office/drawing/2014/main" id="{642E8BCE-6A30-E0A7-BA2D-E552D407E4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36744" y="11786086"/>
            <a:ext cx="1383693" cy="1383693"/>
          </a:xfrm>
          <a:prstGeom prst="rect">
            <a:avLst/>
          </a:prstGeom>
        </p:spPr>
      </p:pic>
      <p:pic>
        <p:nvPicPr>
          <p:cNvPr id="25" name="Grafik 24" descr="Yemek yiyen kişi ana hat">
            <a:extLst>
              <a:ext uri="{FF2B5EF4-FFF2-40B4-BE49-F238E27FC236}">
                <a16:creationId xmlns:a16="http://schemas.microsoft.com/office/drawing/2014/main" id="{8C540370-681C-2662-83B7-4524CF1A8C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59167" y="11786086"/>
            <a:ext cx="1383693" cy="138369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7" name="Grafik 26" descr="İşaret ana hat">
            <a:extLst>
              <a:ext uri="{FF2B5EF4-FFF2-40B4-BE49-F238E27FC236}">
                <a16:creationId xmlns:a16="http://schemas.microsoft.com/office/drawing/2014/main" id="{0F1D0391-F7B4-5710-9CB1-72AFA2C9C7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88280" y="11810552"/>
            <a:ext cx="1275528" cy="127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80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0ED45F-D4F4-C1E3-B381-3BADC8DD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MedDietmenus4Campus</a:t>
            </a:r>
            <a:r>
              <a:rPr lang="en-GB" sz="8800" b="1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will</a:t>
            </a:r>
            <a:endParaRPr lang="en-US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0F94E51-E87E-9C50-A2E5-957D47357DF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6499" y="2992317"/>
            <a:ext cx="19469101" cy="9644183"/>
          </a:xfrm>
        </p:spPr>
        <p:txBody>
          <a:bodyPr>
            <a:noAutofit/>
          </a:bodyPr>
          <a:lstStyle/>
          <a:p>
            <a:pPr marL="971550" indent="-742950">
              <a:buFont typeface="+mj-lt"/>
              <a:buAutoNum type="arabicPeriod"/>
            </a:pPr>
            <a:r>
              <a:rPr lang="tr-TR" sz="4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tr-TR" sz="480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indent="-742950">
              <a:buFont typeface="+mj-lt"/>
              <a:buAutoNum type="arabicPeriod"/>
            </a:pP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  <a:p>
            <a:pPr marL="971550" indent="-742950">
              <a:buFont typeface="+mj-lt"/>
              <a:buAutoNum type="arabicPeriod"/>
            </a:pP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define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tr-TR" sz="4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indent="-742950">
              <a:buFont typeface="+mj-lt"/>
              <a:buAutoNum type="arabicPeriod"/>
            </a:pP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perceptions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facilitators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71550" indent="-742950">
              <a:buFont typeface="+mj-lt"/>
              <a:buAutoNum type="arabicPeriod"/>
            </a:pP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meal plan </a:t>
            </a: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tr-TR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indent="-742950">
              <a:buFont typeface="+mj-lt"/>
              <a:buAutoNum type="arabicPeriod"/>
            </a:pP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“ MD </a:t>
            </a: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971550" indent="-742950">
              <a:buFont typeface="+mj-lt"/>
              <a:buAutoNum type="arabicPeriod"/>
            </a:pP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marketing </a:t>
            </a:r>
            <a:r>
              <a:rPr lang="tr-TR" sz="4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tr-T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71550" indent="-742950">
              <a:buFont typeface="+mj-lt"/>
              <a:buAutoNum type="arabicPeriod"/>
            </a:pP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dirty="0" err="1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tr-T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71550" indent="-742950">
              <a:buFont typeface="+mj-lt"/>
              <a:buAutoNum type="arabicPeriod"/>
            </a:pP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20;p24" descr="Image">
            <a:extLst>
              <a:ext uri="{FF2B5EF4-FFF2-40B4-BE49-F238E27FC236}">
                <a16:creationId xmlns:a16="http://schemas.microsoft.com/office/drawing/2014/main" id="{E5441248-6B86-4113-AF25-0BB73B2A6A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;p24" descr="Image">
            <a:extLst>
              <a:ext uri="{FF2B5EF4-FFF2-40B4-BE49-F238E27FC236}">
                <a16:creationId xmlns:a16="http://schemas.microsoft.com/office/drawing/2014/main" id="{4DFF3839-5822-5597-75B9-9C5353DB67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7614353" y="63014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6;p19" descr="Image">
            <a:extLst>
              <a:ext uri="{FF2B5EF4-FFF2-40B4-BE49-F238E27FC236}">
                <a16:creationId xmlns:a16="http://schemas.microsoft.com/office/drawing/2014/main" id="{A578B113-DAB1-E917-DB35-D527DB20EE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6" descr="Image">
            <a:extLst>
              <a:ext uri="{FF2B5EF4-FFF2-40B4-BE49-F238E27FC236}">
                <a16:creationId xmlns:a16="http://schemas.microsoft.com/office/drawing/2014/main" id="{28DC46A8-9C89-989A-4F24-C8906A0F6840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93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A125F0-6EA7-0558-E74C-9605D925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MedDietmenus4Campus</a:t>
            </a:r>
            <a:r>
              <a:rPr lang="en-GB" sz="8800" b="1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addresses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Sustainable Development Goals for 2030</a:t>
            </a:r>
          </a:p>
        </p:txBody>
      </p:sp>
      <p:pic>
        <p:nvPicPr>
          <p:cNvPr id="6" name="Resim 5" descr="metin, yazı tipi, yeşil, grafik içeren bir resim&#10;&#10;Açıklama otomatik olarak oluşturuldu">
            <a:extLst>
              <a:ext uri="{FF2B5EF4-FFF2-40B4-BE49-F238E27FC236}">
                <a16:creationId xmlns:a16="http://schemas.microsoft.com/office/drawing/2014/main" id="{8B3C9C87-A6A9-EEB8-8501-F700CBAE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4711342"/>
            <a:ext cx="5745201" cy="6028415"/>
          </a:xfrm>
          <a:prstGeom prst="rect">
            <a:avLst/>
          </a:prstGeom>
        </p:spPr>
      </p:pic>
      <p:pic>
        <p:nvPicPr>
          <p:cNvPr id="8" name="Resim 7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1CCC2931-2A0D-9496-3E35-94F2028E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937" y="4711341"/>
            <a:ext cx="6028415" cy="6028415"/>
          </a:xfrm>
          <a:prstGeom prst="rect">
            <a:avLst/>
          </a:prstGeom>
        </p:spPr>
      </p:pic>
      <p:pic>
        <p:nvPicPr>
          <p:cNvPr id="10" name="Resim 9" descr="metin, logo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2722A88E-CD92-10C9-94D7-ACA2133C4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13"/>
          <a:stretch/>
        </p:blipFill>
        <p:spPr>
          <a:xfrm>
            <a:off x="15503787" y="4711341"/>
            <a:ext cx="6028415" cy="6028416"/>
          </a:xfrm>
          <a:prstGeom prst="rect">
            <a:avLst/>
          </a:prstGeom>
        </p:spPr>
      </p:pic>
      <p:pic>
        <p:nvPicPr>
          <p:cNvPr id="3" name="Google Shape;120;p24" descr="Image">
            <a:extLst>
              <a:ext uri="{FF2B5EF4-FFF2-40B4-BE49-F238E27FC236}">
                <a16:creationId xmlns:a16="http://schemas.microsoft.com/office/drawing/2014/main" id="{80B256BB-C24E-D9E3-7131-4069BB1C2A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;p24" descr="Image">
            <a:extLst>
              <a:ext uri="{FF2B5EF4-FFF2-40B4-BE49-F238E27FC236}">
                <a16:creationId xmlns:a16="http://schemas.microsoft.com/office/drawing/2014/main" id="{96146F44-E6BE-D115-4FBD-228196A3A8F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17614353" y="63014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6;p19" descr="Image">
            <a:extLst>
              <a:ext uri="{FF2B5EF4-FFF2-40B4-BE49-F238E27FC236}">
                <a16:creationId xmlns:a16="http://schemas.microsoft.com/office/drawing/2014/main" id="{FD99C549-989A-8BAE-9CB5-CDB0288F407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6;p26" descr="Image">
            <a:extLst>
              <a:ext uri="{FF2B5EF4-FFF2-40B4-BE49-F238E27FC236}">
                <a16:creationId xmlns:a16="http://schemas.microsoft.com/office/drawing/2014/main" id="{754670A2-0FB1-9A46-A0C3-11C13B9D7373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26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381" y="712948"/>
            <a:ext cx="5511119" cy="19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/>
          <p:nvPr/>
        </p:nvSpPr>
        <p:spPr>
          <a:xfrm>
            <a:off x="1472606" y="5930971"/>
            <a:ext cx="5448300" cy="1511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4" name="Google Shape;324;p29"/>
          <p:cNvSpPr/>
          <p:nvPr/>
        </p:nvSpPr>
        <p:spPr>
          <a:xfrm>
            <a:off x="7856022" y="5702300"/>
            <a:ext cx="1524000" cy="2311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5" name="Google Shape;325;p29"/>
          <p:cNvSpPr/>
          <p:nvPr/>
        </p:nvSpPr>
        <p:spPr>
          <a:xfrm>
            <a:off x="10876698" y="5599410"/>
            <a:ext cx="6070600" cy="2070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6" name="Google Shape;326;p29"/>
          <p:cNvSpPr/>
          <p:nvPr/>
        </p:nvSpPr>
        <p:spPr>
          <a:xfrm>
            <a:off x="1796456" y="8503899"/>
            <a:ext cx="3606801" cy="1562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7" name="Google Shape;327;p29"/>
          <p:cNvSpPr/>
          <p:nvPr/>
        </p:nvSpPr>
        <p:spPr>
          <a:xfrm>
            <a:off x="11782639" y="8916959"/>
            <a:ext cx="3958192" cy="10661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8" name="Google Shape;328;p29"/>
          <p:cNvSpPr/>
          <p:nvPr/>
        </p:nvSpPr>
        <p:spPr>
          <a:xfrm>
            <a:off x="1796456" y="10727134"/>
            <a:ext cx="2921000" cy="1879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9" name="Google Shape;329;p29"/>
          <p:cNvSpPr/>
          <p:nvPr/>
        </p:nvSpPr>
        <p:spPr>
          <a:xfrm>
            <a:off x="8974824" y="10650971"/>
            <a:ext cx="7035800" cy="1816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0" name="Google Shape;330;p29"/>
          <p:cNvSpPr/>
          <p:nvPr/>
        </p:nvSpPr>
        <p:spPr>
          <a:xfrm>
            <a:off x="7636701" y="9131892"/>
            <a:ext cx="2385497" cy="93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1" name="Google Shape;331;p29"/>
          <p:cNvSpPr txBox="1"/>
          <p:nvPr/>
        </p:nvSpPr>
        <p:spPr>
          <a:xfrm>
            <a:off x="995022" y="11884150"/>
            <a:ext cx="2070619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PRIMA/0009/2022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Resim 3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93251981-531F-04DE-DA96-D43AB7E64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81" y="3385293"/>
            <a:ext cx="20477834" cy="7663981"/>
          </a:xfrm>
          <a:prstGeom prst="rect">
            <a:avLst/>
          </a:prstGeom>
        </p:spPr>
      </p:pic>
      <p:pic>
        <p:nvPicPr>
          <p:cNvPr id="5" name="Google Shape;120;p24" descr="Image">
            <a:extLst>
              <a:ext uri="{FF2B5EF4-FFF2-40B4-BE49-F238E27FC236}">
                <a16:creationId xmlns:a16="http://schemas.microsoft.com/office/drawing/2014/main" id="{A9FC91FB-0C3D-6EDB-3D14-A88C00E8A5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24" descr="Image">
            <a:extLst>
              <a:ext uri="{FF2B5EF4-FFF2-40B4-BE49-F238E27FC236}">
                <a16:creationId xmlns:a16="http://schemas.microsoft.com/office/drawing/2014/main" id="{4E041244-1F9B-2111-2153-61C903B17A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7614353" y="63014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9" descr="Image">
            <a:extLst>
              <a:ext uri="{FF2B5EF4-FFF2-40B4-BE49-F238E27FC236}">
                <a16:creationId xmlns:a16="http://schemas.microsoft.com/office/drawing/2014/main" id="{799D5F37-AD4C-C9AE-5689-C85ED5F88D1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6" descr="Image">
            <a:extLst>
              <a:ext uri="{FF2B5EF4-FFF2-40B4-BE49-F238E27FC236}">
                <a16:creationId xmlns:a16="http://schemas.microsoft.com/office/drawing/2014/main" id="{159CE513-DE6A-D1F0-5846-4CD4B897DD8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381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insan yüzü, kadın, gülümsemek, gülüş, giyim içeren bir resim&#10;&#10;Açıklama otomatik olarak oluşturuldu">
            <a:extLst>
              <a:ext uri="{FF2B5EF4-FFF2-40B4-BE49-F238E27FC236}">
                <a16:creationId xmlns:a16="http://schemas.microsoft.com/office/drawing/2014/main" id="{0ABDB09E-D999-DE01-3031-4355B4B8F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00"/>
          <a:stretch/>
        </p:blipFill>
        <p:spPr>
          <a:xfrm>
            <a:off x="379870" y="1240083"/>
            <a:ext cx="11148385" cy="10138600"/>
          </a:xfrm>
          <a:prstGeom prst="rect">
            <a:avLst/>
          </a:prstGeom>
        </p:spPr>
      </p:pic>
      <p:pic>
        <p:nvPicPr>
          <p:cNvPr id="10" name="Resim 9" descr="insan yüzü, kadın, gülümsemek, gülüş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CEBB39D-A921-D1A4-EFA1-D6F388908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015" b="1"/>
          <a:stretch/>
        </p:blipFill>
        <p:spPr>
          <a:xfrm>
            <a:off x="11298754" y="1240083"/>
            <a:ext cx="11148384" cy="6636704"/>
          </a:xfrm>
          <a:prstGeom prst="rect">
            <a:avLst/>
          </a:prstGeom>
        </p:spPr>
      </p:pic>
      <p:pic>
        <p:nvPicPr>
          <p:cNvPr id="6" name="Google Shape;322;p29" descr="Image">
            <a:extLst>
              <a:ext uri="{FF2B5EF4-FFF2-40B4-BE49-F238E27FC236}">
                <a16:creationId xmlns:a16="http://schemas.microsoft.com/office/drawing/2014/main" id="{E5897951-DD98-F39C-CAC6-EED285779B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63771" y="5501448"/>
            <a:ext cx="5511119" cy="1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0;p24" descr="Image">
            <a:extLst>
              <a:ext uri="{FF2B5EF4-FFF2-40B4-BE49-F238E27FC236}">
                <a16:creationId xmlns:a16="http://schemas.microsoft.com/office/drawing/2014/main" id="{69CD83AA-1859-24FF-CD7C-55FA56CF74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;p24" descr="Image">
            <a:extLst>
              <a:ext uri="{FF2B5EF4-FFF2-40B4-BE49-F238E27FC236}">
                <a16:creationId xmlns:a16="http://schemas.microsoft.com/office/drawing/2014/main" id="{91BF5EDB-CED9-0D4C-E388-8C26602F63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17614353" y="63014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9" descr="Image">
            <a:extLst>
              <a:ext uri="{FF2B5EF4-FFF2-40B4-BE49-F238E27FC236}">
                <a16:creationId xmlns:a16="http://schemas.microsoft.com/office/drawing/2014/main" id="{76AE1CAB-B918-CAF8-4D12-1131D85AECB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6" descr="Image">
            <a:extLst>
              <a:ext uri="{FF2B5EF4-FFF2-40B4-BE49-F238E27FC236}">
                <a16:creationId xmlns:a16="http://schemas.microsoft.com/office/drawing/2014/main" id="{77B40677-26D1-3795-1E72-95A3941C89A3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ikdörtgen 13">
            <a:extLst>
              <a:ext uri="{FF2B5EF4-FFF2-40B4-BE49-F238E27FC236}">
                <a16:creationId xmlns:a16="http://schemas.microsoft.com/office/drawing/2014/main" id="{38616F03-CE9D-89C4-5F52-43F1F7063003}"/>
              </a:ext>
            </a:extLst>
          </p:cNvPr>
          <p:cNvSpPr/>
          <p:nvPr/>
        </p:nvSpPr>
        <p:spPr>
          <a:xfrm>
            <a:off x="10210800" y="76200"/>
            <a:ext cx="11921082" cy="12400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0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82D22AB8-370E-9440-C119-D5A24CE3FB1D}"/>
              </a:ext>
            </a:extLst>
          </p:cNvPr>
          <p:cNvSpPr txBox="1"/>
          <p:nvPr/>
        </p:nvSpPr>
        <p:spPr>
          <a:xfrm>
            <a:off x="1206500" y="488209"/>
            <a:ext cx="19913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1. define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characteristics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of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food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service</a:t>
            </a:r>
            <a:b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2.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develop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an index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to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evaluate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compliance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of menus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with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tr-T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</a:t>
            </a: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MD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D2A3C4E-EFBF-C46D-089B-2762C110496E}"/>
              </a:ext>
            </a:extLst>
          </p:cNvPr>
          <p:cNvSpPr txBox="1"/>
          <p:nvPr/>
        </p:nvSpPr>
        <p:spPr>
          <a:xfrm>
            <a:off x="1562100" y="2701149"/>
            <a:ext cx="14592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No index available on MD adherence in food service </a:t>
            </a:r>
          </a:p>
          <a:p>
            <a:r>
              <a:rPr lang="en-US" sz="4400" dirty="0"/>
              <a:t>Except KIMEHS (for children)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3" name="Resim 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1B377337-01C3-2CA2-E8E9-2B780D0D1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4777110"/>
            <a:ext cx="7772400" cy="3414797"/>
          </a:xfrm>
          <a:prstGeom prst="rect">
            <a:avLst/>
          </a:prstGeom>
        </p:spPr>
      </p:pic>
      <p:pic>
        <p:nvPicPr>
          <p:cNvPr id="12" name="Resim 11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AEC1914-2418-8CF0-B210-1A0C3EB1F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575" y="4777110"/>
            <a:ext cx="7277100" cy="3340100"/>
          </a:xfrm>
          <a:prstGeom prst="rect">
            <a:avLst/>
          </a:prstGeom>
        </p:spPr>
      </p:pic>
      <p:pic>
        <p:nvPicPr>
          <p:cNvPr id="14" name="Resim 13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2275DC25-1076-EFF3-D2FC-66BEB07E4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4200" y="7481940"/>
            <a:ext cx="6527800" cy="3568700"/>
          </a:xfrm>
          <a:prstGeom prst="rect">
            <a:avLst/>
          </a:prstGeom>
        </p:spPr>
      </p:pic>
      <p:pic>
        <p:nvPicPr>
          <p:cNvPr id="16" name="Resim 15" descr="metin, yazı tipi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74F11FD-A8A6-B394-D6B8-2A40A2901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575" y="9021375"/>
            <a:ext cx="6438900" cy="2311400"/>
          </a:xfrm>
          <a:prstGeom prst="rect">
            <a:avLst/>
          </a:prstGeom>
        </p:spPr>
      </p:pic>
      <p:pic>
        <p:nvPicPr>
          <p:cNvPr id="18" name="Resim 17" descr="metin, yazılım, bilgisayar simgesi, web sayfası içeren bir resim&#10;&#10;Açıklama otomatik olarak oluşturuldu">
            <a:extLst>
              <a:ext uri="{FF2B5EF4-FFF2-40B4-BE49-F238E27FC236}">
                <a16:creationId xmlns:a16="http://schemas.microsoft.com/office/drawing/2014/main" id="{B410E5DC-2495-C205-0AE8-D821C5D277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58" t="36948" r="27859" b="31623"/>
          <a:stretch/>
        </p:blipFill>
        <p:spPr>
          <a:xfrm>
            <a:off x="17094200" y="4679582"/>
            <a:ext cx="5956300" cy="2093689"/>
          </a:xfrm>
          <a:prstGeom prst="rect">
            <a:avLst/>
          </a:prstGeom>
        </p:spPr>
      </p:pic>
      <p:pic>
        <p:nvPicPr>
          <p:cNvPr id="20" name="Resim 19" descr="metin, yazı tipi, ekran görüntüsü, cebir içeren bir resim&#10;&#10;Açıklama otomatik olarak oluşturuldu">
            <a:extLst>
              <a:ext uri="{FF2B5EF4-FFF2-40B4-BE49-F238E27FC236}">
                <a16:creationId xmlns:a16="http://schemas.microsoft.com/office/drawing/2014/main" id="{B5525ADC-A4A9-9725-B0D0-56DB89F43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0" y="8678050"/>
            <a:ext cx="7086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3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2B70FE-22D2-BEFD-CA9C-2CF9C70F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Diet related health problems</a:t>
            </a:r>
            <a:endParaRPr lang="en-US" dirty="0"/>
          </a:p>
        </p:txBody>
      </p:sp>
      <p:pic>
        <p:nvPicPr>
          <p:cNvPr id="6" name="Resim 5" descr="metin, ekran görüntüsü, diyagram, tasarım içeren bir resim&#10;&#10;Açıklama otomatik olarak oluşturuldu">
            <a:extLst>
              <a:ext uri="{FF2B5EF4-FFF2-40B4-BE49-F238E27FC236}">
                <a16:creationId xmlns:a16="http://schemas.microsoft.com/office/drawing/2014/main" id="{D2704E58-C3D2-2BA3-9A11-1CBFB031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183" y="2358030"/>
            <a:ext cx="19841029" cy="10278470"/>
          </a:xfrm>
          <a:prstGeom prst="rect">
            <a:avLst/>
          </a:prstGeom>
        </p:spPr>
      </p:pic>
      <p:pic>
        <p:nvPicPr>
          <p:cNvPr id="7" name="Google Shape;120;p24" descr="Image">
            <a:extLst>
              <a:ext uri="{FF2B5EF4-FFF2-40B4-BE49-F238E27FC236}">
                <a16:creationId xmlns:a16="http://schemas.microsoft.com/office/drawing/2014/main" id="{A6BE3AF5-0675-9069-3FA0-8B74CB5949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;p24" descr="Image">
            <a:extLst>
              <a:ext uri="{FF2B5EF4-FFF2-40B4-BE49-F238E27FC236}">
                <a16:creationId xmlns:a16="http://schemas.microsoft.com/office/drawing/2014/main" id="{DC8EBD6E-0BF1-EB58-4A9A-011B037384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7614353" y="62506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6" descr="Image">
            <a:extLst>
              <a:ext uri="{FF2B5EF4-FFF2-40B4-BE49-F238E27FC236}">
                <a16:creationId xmlns:a16="http://schemas.microsoft.com/office/drawing/2014/main" id="{9CAF1D95-C898-6B8F-807C-FDCD3EDFA0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64326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9" descr="Image">
            <a:extLst>
              <a:ext uri="{FF2B5EF4-FFF2-40B4-BE49-F238E27FC236}">
                <a16:creationId xmlns:a16="http://schemas.microsoft.com/office/drawing/2014/main" id="{C23A0B79-DE38-4F18-18A6-C6E3C9BFAC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236" t="93548" r="1766" b="350"/>
          <a:stretch/>
        </p:blipFill>
        <p:spPr>
          <a:xfrm>
            <a:off x="41607" y="12894446"/>
            <a:ext cx="22131882" cy="872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18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328A3A56-7548-C14A-A655-0E04CE0F9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329" y="2433862"/>
            <a:ext cx="17101062" cy="7374833"/>
          </a:xfrm>
          <a:prstGeom prst="rect">
            <a:avLst/>
          </a:prstGeom>
        </p:spPr>
      </p:pic>
      <p:pic>
        <p:nvPicPr>
          <p:cNvPr id="2" name="Resim 1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56324223-A232-F303-3731-949A0C1F2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0" r="28793" b="67360"/>
          <a:stretch/>
        </p:blipFill>
        <p:spPr>
          <a:xfrm>
            <a:off x="17163565" y="10524116"/>
            <a:ext cx="5435600" cy="319188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534531C-3F6A-8046-444B-221EC2F2B64C}"/>
              </a:ext>
            </a:extLst>
          </p:cNvPr>
          <p:cNvSpPr txBox="1"/>
          <p:nvPr/>
        </p:nvSpPr>
        <p:spPr>
          <a:xfrm>
            <a:off x="2642086" y="9808695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52 menus (24 PT, 14 TR, 14 HR)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3F1767B1-8405-9EDB-AC41-E2AF93B2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499"/>
            <a:ext cx="21971000" cy="1658499"/>
          </a:xfrm>
        </p:spPr>
        <p:txBody>
          <a:bodyPr>
            <a:noAutofit/>
          </a:bodyPr>
          <a:lstStyle/>
          <a:p>
            <a:pPr marL="228600"/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481684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F618DC-D12B-BD2E-6926-8C574DC5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499"/>
            <a:ext cx="21971000" cy="1658499"/>
          </a:xfrm>
        </p:spPr>
        <p:txBody>
          <a:bodyPr>
            <a:noAutofit/>
          </a:bodyPr>
          <a:lstStyle/>
          <a:p>
            <a:pPr marL="228600"/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</p:txBody>
      </p:sp>
      <p:pic>
        <p:nvPicPr>
          <p:cNvPr id="7" name="Resim 6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075A095B-2C02-9364-6E9A-CA30D1E6F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405" b="-1"/>
          <a:stretch/>
        </p:blipFill>
        <p:spPr>
          <a:xfrm>
            <a:off x="2776745" y="2723307"/>
            <a:ext cx="18093907" cy="8269386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837E9DD-59EC-AD49-4AD1-5FC94B633838}"/>
              </a:ext>
            </a:extLst>
          </p:cNvPr>
          <p:cNvSpPr txBox="1"/>
          <p:nvPr/>
        </p:nvSpPr>
        <p:spPr>
          <a:xfrm>
            <a:off x="3298407" y="11292517"/>
            <a:ext cx="101040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MD Key points</a:t>
            </a:r>
          </a:p>
          <a:p>
            <a:r>
              <a:rPr lang="en-US" sz="4400" dirty="0"/>
              <a:t>Indexes on individual adherence to MD </a:t>
            </a:r>
          </a:p>
          <a:p>
            <a:r>
              <a:rPr lang="en-US" sz="4400" dirty="0"/>
              <a:t>Indexes on menu assessment </a:t>
            </a:r>
          </a:p>
        </p:txBody>
      </p:sp>
      <p:pic>
        <p:nvPicPr>
          <p:cNvPr id="4" name="Resim 3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253BE1C4-1133-CE6E-0F79-5588FF4FA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0" r="28793" b="67360"/>
          <a:stretch/>
        </p:blipFill>
        <p:spPr>
          <a:xfrm>
            <a:off x="17163565" y="10524116"/>
            <a:ext cx="5435600" cy="3191884"/>
          </a:xfrm>
          <a:prstGeom prst="rect">
            <a:avLst/>
          </a:prstGeom>
        </p:spPr>
      </p:pic>
      <p:sp>
        <p:nvSpPr>
          <p:cNvPr id="5" name="Çift Köşeli Ayraç 4">
            <a:extLst>
              <a:ext uri="{FF2B5EF4-FFF2-40B4-BE49-F238E27FC236}">
                <a16:creationId xmlns:a16="http://schemas.microsoft.com/office/drawing/2014/main" id="{28DF0830-E207-2932-E4CB-8C6AFED33CDE}"/>
              </a:ext>
            </a:extLst>
          </p:cNvPr>
          <p:cNvSpPr/>
          <p:nvPr/>
        </p:nvSpPr>
        <p:spPr>
          <a:xfrm>
            <a:off x="3102214" y="10992693"/>
            <a:ext cx="10300242" cy="2723307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Çember Ok 12">
            <a:extLst>
              <a:ext uri="{FF2B5EF4-FFF2-40B4-BE49-F238E27FC236}">
                <a16:creationId xmlns:a16="http://schemas.microsoft.com/office/drawing/2014/main" id="{1696D980-4450-9CFD-A772-6641F51634CF}"/>
              </a:ext>
            </a:extLst>
          </p:cNvPr>
          <p:cNvSpPr/>
          <p:nvPr/>
        </p:nvSpPr>
        <p:spPr>
          <a:xfrm rot="16200000">
            <a:off x="914052" y="8882038"/>
            <a:ext cx="4376322" cy="4221307"/>
          </a:xfrm>
          <a:prstGeom prst="circularArrow">
            <a:avLst/>
          </a:prstGeom>
          <a:solidFill>
            <a:srgbClr val="81084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23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yazı tipi, web sitesi içeren bir resim&#10;&#10;Açıklama otomatik olarak oluşturuldu">
            <a:extLst>
              <a:ext uri="{FF2B5EF4-FFF2-40B4-BE49-F238E27FC236}">
                <a16:creationId xmlns:a16="http://schemas.microsoft.com/office/drawing/2014/main" id="{4878D14D-243F-0CE2-65CF-B0676405D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2" y="492223"/>
            <a:ext cx="15175727" cy="13223777"/>
          </a:xfrm>
          <a:prstGeom prst="rect">
            <a:avLst/>
          </a:prstGeom>
        </p:spPr>
      </p:pic>
      <p:pic>
        <p:nvPicPr>
          <p:cNvPr id="7" name="Resim 6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3399CCCF-74EC-D1D4-6657-90E3A4B9C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0" r="28793" b="67360"/>
          <a:stretch/>
        </p:blipFill>
        <p:spPr>
          <a:xfrm>
            <a:off x="17163565" y="10524116"/>
            <a:ext cx="5435600" cy="3191884"/>
          </a:xfrm>
          <a:prstGeom prst="rect">
            <a:avLst/>
          </a:prstGeom>
        </p:spPr>
      </p:pic>
      <p:sp>
        <p:nvSpPr>
          <p:cNvPr id="2" name="Güneş 1">
            <a:extLst>
              <a:ext uri="{FF2B5EF4-FFF2-40B4-BE49-F238E27FC236}">
                <a16:creationId xmlns:a16="http://schemas.microsoft.com/office/drawing/2014/main" id="{680936E8-3E98-7044-10AD-50FB806D7B48}"/>
              </a:ext>
            </a:extLst>
          </p:cNvPr>
          <p:cNvSpPr/>
          <p:nvPr/>
        </p:nvSpPr>
        <p:spPr>
          <a:xfrm>
            <a:off x="0" y="8631742"/>
            <a:ext cx="1117600" cy="922916"/>
          </a:xfrm>
          <a:prstGeom prst="sun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üneş 2">
            <a:extLst>
              <a:ext uri="{FF2B5EF4-FFF2-40B4-BE49-F238E27FC236}">
                <a16:creationId xmlns:a16="http://schemas.microsoft.com/office/drawing/2014/main" id="{ACA3FB48-0C33-3155-F503-5EED63E78EF9}"/>
              </a:ext>
            </a:extLst>
          </p:cNvPr>
          <p:cNvSpPr/>
          <p:nvPr/>
        </p:nvSpPr>
        <p:spPr>
          <a:xfrm>
            <a:off x="50800" y="4474658"/>
            <a:ext cx="1117600" cy="922916"/>
          </a:xfrm>
          <a:prstGeom prst="sun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üneş 3">
            <a:extLst>
              <a:ext uri="{FF2B5EF4-FFF2-40B4-BE49-F238E27FC236}">
                <a16:creationId xmlns:a16="http://schemas.microsoft.com/office/drawing/2014/main" id="{236A7FB9-7FFC-5703-8D49-9A1F70207720}"/>
              </a:ext>
            </a:extLst>
          </p:cNvPr>
          <p:cNvSpPr/>
          <p:nvPr/>
        </p:nvSpPr>
        <p:spPr>
          <a:xfrm>
            <a:off x="0" y="3145342"/>
            <a:ext cx="1117600" cy="922916"/>
          </a:xfrm>
          <a:prstGeom prst="sun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18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5DEE83-6281-597E-CB49-F7D55BA4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F3DDF3F-7C99-3C74-87C0-06FDE049F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905FF09-8881-19D2-23DD-F197BCDF91A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Resim 5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BE803886-8653-E4C7-8D43-FA8C171FF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-50799"/>
            <a:ext cx="15747085" cy="9499600"/>
          </a:xfrm>
          <a:prstGeom prst="rect">
            <a:avLst/>
          </a:prstGeom>
        </p:spPr>
      </p:pic>
      <p:pic>
        <p:nvPicPr>
          <p:cNvPr id="7" name="Resim 6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604460AA-D626-CD9F-0468-0A1FA7870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0" r="28793" b="67360"/>
          <a:stretch/>
        </p:blipFill>
        <p:spPr>
          <a:xfrm>
            <a:off x="17163565" y="10524116"/>
            <a:ext cx="5435600" cy="3191884"/>
          </a:xfrm>
          <a:prstGeom prst="rect">
            <a:avLst/>
          </a:prstGeom>
        </p:spPr>
      </p:pic>
      <p:sp>
        <p:nvSpPr>
          <p:cNvPr id="8" name="Güneş 7">
            <a:extLst>
              <a:ext uri="{FF2B5EF4-FFF2-40B4-BE49-F238E27FC236}">
                <a16:creationId xmlns:a16="http://schemas.microsoft.com/office/drawing/2014/main" id="{D52A6518-71CD-238E-7FDA-216284E06495}"/>
              </a:ext>
            </a:extLst>
          </p:cNvPr>
          <p:cNvSpPr/>
          <p:nvPr/>
        </p:nvSpPr>
        <p:spPr>
          <a:xfrm>
            <a:off x="5232400" y="8922456"/>
            <a:ext cx="1117600" cy="922916"/>
          </a:xfrm>
          <a:prstGeom prst="sun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57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FD09AEF8-06D4-BC22-C8C3-C45209DC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499"/>
            <a:ext cx="21971000" cy="1658499"/>
          </a:xfrm>
        </p:spPr>
        <p:txBody>
          <a:bodyPr>
            <a:noAutofit/>
          </a:bodyPr>
          <a:lstStyle/>
          <a:p>
            <a:pPr marL="228600"/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FFFFD83-D34C-8407-B922-C6346AE17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13" y="2489923"/>
            <a:ext cx="20302330" cy="8736154"/>
          </a:xfrm>
          <a:prstGeom prst="rect">
            <a:avLst/>
          </a:prstGeom>
        </p:spPr>
      </p:pic>
      <p:pic>
        <p:nvPicPr>
          <p:cNvPr id="2" name="Resim 1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FF826577-FAFE-5B82-2094-E3E8637B9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0" r="28793" b="67360"/>
          <a:stretch/>
        </p:blipFill>
        <p:spPr>
          <a:xfrm>
            <a:off x="16169652" y="10524116"/>
            <a:ext cx="5435600" cy="3191884"/>
          </a:xfrm>
          <a:prstGeom prst="rect">
            <a:avLst/>
          </a:prstGeom>
        </p:spPr>
      </p:pic>
      <p:sp>
        <p:nvSpPr>
          <p:cNvPr id="3" name="Metin Yer Tutucusu 3">
            <a:extLst>
              <a:ext uri="{FF2B5EF4-FFF2-40B4-BE49-F238E27FC236}">
                <a16:creationId xmlns:a16="http://schemas.microsoft.com/office/drawing/2014/main" id="{75A5DBDC-70DD-4C92-82AF-75F495A6241C}"/>
              </a:ext>
            </a:extLst>
          </p:cNvPr>
          <p:cNvSpPr txBox="1">
            <a:spLocks/>
          </p:cNvSpPr>
          <p:nvPr/>
        </p:nvSpPr>
        <p:spPr>
          <a:xfrm>
            <a:off x="1603513" y="11727084"/>
            <a:ext cx="9156700" cy="198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tr-TR" sz="2800" b="1">
                <a:highlight>
                  <a:srgbClr val="FFFFFF"/>
                </a:highlight>
                <a:latin typeface="Arial" panose="020B0604020202020204" pitchFamily="34" charset="0"/>
              </a:rPr>
              <a:t>High internal consistency </a:t>
            </a:r>
            <a:r>
              <a:rPr lang="tr-TR" sz="2800">
                <a:highlight>
                  <a:srgbClr val="FFFFFF"/>
                </a:highlight>
                <a:latin typeface="ArialMT"/>
              </a:rPr>
              <a:t>(Cronbach’s alpha = 0.88) </a:t>
            </a:r>
            <a:endParaRPr lang="tr-TR" sz="7200">
              <a:highlight>
                <a:srgbClr val="FFFFFF"/>
              </a:highlight>
            </a:endParaRPr>
          </a:p>
          <a:p>
            <a:r>
              <a:rPr lang="tr-TR" sz="2800" b="1">
                <a:highlight>
                  <a:srgbClr val="FFFFFF"/>
                </a:highlight>
                <a:latin typeface="Arial" panose="020B0604020202020204" pitchFamily="34" charset="0"/>
              </a:rPr>
              <a:t>High inter-rater reliability </a:t>
            </a:r>
            <a:r>
              <a:rPr lang="tr-TR" sz="2800">
                <a:highlight>
                  <a:srgbClr val="FFFFFF"/>
                </a:highlight>
                <a:latin typeface="ArialMT"/>
              </a:rPr>
              <a:t>(Cohen’s Kappa = 0,92) </a:t>
            </a:r>
            <a:endParaRPr lang="tr-TR" sz="7200">
              <a:highlight>
                <a:srgbClr val="FFFFFF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8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ekran görüntüsü, metin, diyagram, çizgi içeren bir resim&#10;&#10;Açıklama otomatik olarak oluşturuldu">
            <a:extLst>
              <a:ext uri="{FF2B5EF4-FFF2-40B4-BE49-F238E27FC236}">
                <a16:creationId xmlns:a16="http://schemas.microsoft.com/office/drawing/2014/main" id="{346094C3-ABDD-3C7F-BACD-DC8B2E376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0" y="2167250"/>
            <a:ext cx="10363200" cy="7447559"/>
          </a:xfrm>
          <a:prstGeom prst="rect">
            <a:avLst/>
          </a:prstGeom>
        </p:spPr>
      </p:pic>
      <p:pic>
        <p:nvPicPr>
          <p:cNvPr id="12" name="Resim 11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E4F7302A-9EF6-BF18-BF72-46CD7BAF8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07" r="74851"/>
          <a:stretch/>
        </p:blipFill>
        <p:spPr>
          <a:xfrm>
            <a:off x="12001281" y="2421250"/>
            <a:ext cx="2349500" cy="3823316"/>
          </a:xfrm>
          <a:prstGeom prst="rect">
            <a:avLst/>
          </a:prstGeom>
        </p:spPr>
      </p:pic>
      <p:pic>
        <p:nvPicPr>
          <p:cNvPr id="8" name="Resim 7" descr="ekran görüntüsü, diyagram, dikdörtgen, çizgi içeren bir resim&#10;&#10;Açıklama otomatik olarak oluşturuldu">
            <a:extLst>
              <a:ext uri="{FF2B5EF4-FFF2-40B4-BE49-F238E27FC236}">
                <a16:creationId xmlns:a16="http://schemas.microsoft.com/office/drawing/2014/main" id="{5071421B-444F-0944-C52D-89853D4AB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49590"/>
            <a:ext cx="12331700" cy="7342807"/>
          </a:xfrm>
          <a:prstGeom prst="rect">
            <a:avLst/>
          </a:prstGeom>
        </p:spPr>
      </p:pic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9798D0F4-A12B-5A02-2689-D2FF774BD80B}"/>
              </a:ext>
            </a:extLst>
          </p:cNvPr>
          <p:cNvSpPr txBox="1">
            <a:spLocks/>
          </p:cNvSpPr>
          <p:nvPr/>
        </p:nvSpPr>
        <p:spPr>
          <a:xfrm>
            <a:off x="812800" y="9489273"/>
            <a:ext cx="13208000" cy="319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pulses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grains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dairy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foods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salt </a:t>
            </a:r>
          </a:p>
          <a:p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adherence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  <a:endParaRPr lang="tr-T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41A7251-5B67-6E91-9710-7CE1413F24BF}"/>
              </a:ext>
            </a:extLst>
          </p:cNvPr>
          <p:cNvSpPr/>
          <p:nvPr/>
        </p:nvSpPr>
        <p:spPr>
          <a:xfrm>
            <a:off x="15283543" y="1436914"/>
            <a:ext cx="8621486" cy="54210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9738711-15CB-9209-C72E-FAEFF157F2CE}"/>
              </a:ext>
            </a:extLst>
          </p:cNvPr>
          <p:cNvSpPr txBox="1"/>
          <p:nvPr/>
        </p:nvSpPr>
        <p:spPr>
          <a:xfrm>
            <a:off x="994988" y="12990410"/>
            <a:ext cx="165222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600" b="0" dirty="0" err="1">
                <a:effectLst/>
                <a:latin typeface="MyriadPro"/>
              </a:rPr>
              <a:t>Hafiz</a:t>
            </a:r>
            <a:r>
              <a:rPr lang="tr-TR" sz="1600" b="0" dirty="0">
                <a:effectLst/>
                <a:latin typeface="MyriadPro"/>
              </a:rPr>
              <a:t> AA, </a:t>
            </a:r>
            <a:r>
              <a:rPr lang="tr-TR" sz="1600" b="0" dirty="0" err="1">
                <a:effectLst/>
                <a:latin typeface="MyriadPro"/>
              </a:rPr>
              <a:t>Gallagher</a:t>
            </a:r>
            <a:r>
              <a:rPr lang="tr-TR" sz="1600" b="0" dirty="0">
                <a:effectLst/>
                <a:latin typeface="MyriadPro"/>
              </a:rPr>
              <a:t> AM, Devine L, </a:t>
            </a:r>
            <a:r>
              <a:rPr lang="tr-TR" sz="1600" b="0" dirty="0" err="1">
                <a:effectLst/>
                <a:latin typeface="MyriadPro"/>
              </a:rPr>
              <a:t>Hill</a:t>
            </a:r>
            <a:r>
              <a:rPr lang="tr-TR" sz="1600" b="0" dirty="0">
                <a:effectLst/>
                <a:latin typeface="MyriadPro"/>
              </a:rPr>
              <a:t> AJ. </a:t>
            </a:r>
            <a:r>
              <a:rPr lang="tr-TR" sz="1600" b="0" dirty="0" err="1">
                <a:effectLst/>
                <a:latin typeface="MyriadPro"/>
              </a:rPr>
              <a:t>University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student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practices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and</a:t>
            </a:r>
            <a:r>
              <a:rPr lang="tr-TR" sz="1600" b="0" dirty="0">
                <a:effectLst/>
                <a:latin typeface="MyriadPro"/>
              </a:rPr>
              <a:t>  </a:t>
            </a:r>
            <a:r>
              <a:rPr lang="tr-TR" sz="1600" b="0" dirty="0" err="1">
                <a:effectLst/>
                <a:latin typeface="MyriadPro"/>
              </a:rPr>
              <a:t>perceptions</a:t>
            </a:r>
            <a:r>
              <a:rPr lang="tr-TR" sz="1600" b="0" dirty="0">
                <a:effectLst/>
                <a:latin typeface="MyriadPro"/>
              </a:rPr>
              <a:t> on </a:t>
            </a:r>
            <a:r>
              <a:rPr lang="tr-TR" sz="1600" b="0" dirty="0" err="1">
                <a:effectLst/>
                <a:latin typeface="MyriadPro"/>
              </a:rPr>
              <a:t>eating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behaviours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whilst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living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away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from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home</a:t>
            </a:r>
            <a:r>
              <a:rPr lang="tr-TR" sz="1600" b="0" dirty="0">
                <a:effectLst/>
                <a:latin typeface="MyriadPro"/>
              </a:rPr>
              <a:t>. </a:t>
            </a:r>
            <a:r>
              <a:rPr lang="tr-TR" sz="1600" b="0" dirty="0" err="1">
                <a:effectLst/>
                <a:latin typeface="MyriadPro"/>
              </a:rPr>
              <a:t>Int</a:t>
            </a:r>
            <a:r>
              <a:rPr lang="tr-TR" sz="1600" b="0" dirty="0">
                <a:effectLst/>
                <a:latin typeface="MyriadPro"/>
              </a:rPr>
              <a:t> J </a:t>
            </a:r>
            <a:r>
              <a:rPr lang="tr-TR" sz="1600" b="0" dirty="0" err="1">
                <a:effectLst/>
                <a:latin typeface="MyriadPro"/>
              </a:rPr>
              <a:t>Educa</a:t>
            </a:r>
            <a:r>
              <a:rPr lang="tr-TR" sz="1600" b="0" dirty="0">
                <a:effectLst/>
                <a:latin typeface="MyriadPro"/>
              </a:rPr>
              <a:t>-  </a:t>
            </a:r>
            <a:r>
              <a:rPr lang="tr-TR" sz="1600" b="0" dirty="0" err="1">
                <a:effectLst/>
                <a:latin typeface="MyriadPro"/>
              </a:rPr>
              <a:t>tional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Res</a:t>
            </a:r>
            <a:r>
              <a:rPr lang="tr-TR" sz="1600" b="0" dirty="0">
                <a:effectLst/>
                <a:latin typeface="MyriadPro"/>
              </a:rPr>
              <a:t>. 2023;117:102133. </a:t>
            </a:r>
          </a:p>
          <a:p>
            <a:pPr algn="just"/>
            <a:r>
              <a:rPr lang="tr-TR" sz="1600" b="0" dirty="0" err="1">
                <a:effectLst/>
                <a:latin typeface="MyriadPro"/>
              </a:rPr>
              <a:t>Vilarnau</a:t>
            </a:r>
            <a:r>
              <a:rPr lang="tr-TR" sz="1600" b="0" dirty="0">
                <a:effectLst/>
                <a:latin typeface="MyriadPro"/>
              </a:rPr>
              <a:t> C, </a:t>
            </a:r>
            <a:r>
              <a:rPr lang="tr-TR" sz="1600" b="0" dirty="0" err="1">
                <a:effectLst/>
                <a:latin typeface="MyriadPro"/>
              </a:rPr>
              <a:t>Stracker</a:t>
            </a:r>
            <a:r>
              <a:rPr lang="tr-TR" sz="1600" b="0" dirty="0">
                <a:effectLst/>
                <a:latin typeface="MyriadPro"/>
              </a:rPr>
              <a:t> DM, </a:t>
            </a:r>
            <a:r>
              <a:rPr lang="tr-TR" sz="1600" b="0" dirty="0" err="1">
                <a:effectLst/>
                <a:latin typeface="MyriadPro"/>
              </a:rPr>
              <a:t>Funtikov</a:t>
            </a:r>
            <a:r>
              <a:rPr lang="tr-TR" sz="1600" b="0" dirty="0">
                <a:effectLst/>
                <a:latin typeface="MyriadPro"/>
              </a:rPr>
              <a:t> A, da </a:t>
            </a:r>
            <a:r>
              <a:rPr lang="tr-TR" sz="1600" b="0" dirty="0" err="1">
                <a:effectLst/>
                <a:latin typeface="MyriadPro"/>
              </a:rPr>
              <a:t>Silva</a:t>
            </a:r>
            <a:r>
              <a:rPr lang="tr-TR" sz="1600" b="0" dirty="0">
                <a:effectLst/>
                <a:latin typeface="MyriadPro"/>
              </a:rPr>
              <a:t> R, </a:t>
            </a:r>
            <a:r>
              <a:rPr lang="tr-TR" sz="1600" b="0" dirty="0" err="1">
                <a:effectLst/>
                <a:latin typeface="MyriadPro"/>
              </a:rPr>
              <a:t>Estruch</a:t>
            </a:r>
            <a:r>
              <a:rPr lang="tr-TR" sz="1600" b="0" dirty="0">
                <a:effectLst/>
                <a:latin typeface="MyriadPro"/>
              </a:rPr>
              <a:t> R, Bach-</a:t>
            </a:r>
            <a:r>
              <a:rPr lang="tr-TR" sz="1600" b="0" dirty="0" err="1">
                <a:effectLst/>
                <a:latin typeface="MyriadPro"/>
              </a:rPr>
              <a:t>Faig</a:t>
            </a:r>
            <a:r>
              <a:rPr lang="tr-TR" sz="1600" b="0" dirty="0">
                <a:effectLst/>
                <a:latin typeface="MyriadPro"/>
              </a:rPr>
              <a:t> A. World-  </a:t>
            </a:r>
            <a:r>
              <a:rPr lang="tr-TR" sz="1600" b="0" dirty="0" err="1">
                <a:effectLst/>
                <a:latin typeface="MyriadPro"/>
              </a:rPr>
              <a:t>wide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adherence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to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Mediterranean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Diet</a:t>
            </a:r>
            <a:r>
              <a:rPr lang="tr-TR" sz="1600" b="0" dirty="0">
                <a:effectLst/>
                <a:latin typeface="MyriadPro"/>
              </a:rPr>
              <a:t> </a:t>
            </a:r>
            <a:r>
              <a:rPr lang="tr-TR" sz="1600" b="0" dirty="0" err="1">
                <a:effectLst/>
                <a:latin typeface="MyriadPro"/>
              </a:rPr>
              <a:t>between</a:t>
            </a:r>
            <a:r>
              <a:rPr lang="tr-TR" sz="1600" b="0" dirty="0">
                <a:effectLst/>
                <a:latin typeface="MyriadPro"/>
              </a:rPr>
              <a:t> 1960 </a:t>
            </a:r>
            <a:r>
              <a:rPr lang="tr-TR" sz="1600" b="0" dirty="0" err="1">
                <a:effectLst/>
                <a:latin typeface="MyriadPro"/>
              </a:rPr>
              <a:t>and</a:t>
            </a:r>
            <a:r>
              <a:rPr lang="tr-TR" sz="1600" b="0" dirty="0">
                <a:effectLst/>
                <a:latin typeface="MyriadPro"/>
              </a:rPr>
              <a:t> 2011. </a:t>
            </a:r>
            <a:r>
              <a:rPr lang="tr-TR" sz="1600" b="0" dirty="0" err="1">
                <a:effectLst/>
                <a:latin typeface="MyriadPro"/>
              </a:rPr>
              <a:t>Eur</a:t>
            </a:r>
            <a:r>
              <a:rPr lang="tr-TR" sz="1600" b="0" dirty="0">
                <a:effectLst/>
                <a:latin typeface="MyriadPro"/>
              </a:rPr>
              <a:t> J </a:t>
            </a:r>
            <a:r>
              <a:rPr lang="tr-TR" sz="1600" b="0" dirty="0" err="1">
                <a:effectLst/>
                <a:latin typeface="MyriadPro"/>
              </a:rPr>
              <a:t>Clin</a:t>
            </a:r>
            <a:r>
              <a:rPr lang="tr-TR" sz="1600" b="0" dirty="0">
                <a:effectLst/>
                <a:latin typeface="MyriadPro"/>
              </a:rPr>
              <a:t>  </a:t>
            </a:r>
            <a:r>
              <a:rPr lang="tr-TR" sz="1600" b="0" dirty="0" err="1">
                <a:effectLst/>
                <a:latin typeface="MyriadPro"/>
              </a:rPr>
              <a:t>Nutr</a:t>
            </a:r>
            <a:r>
              <a:rPr lang="tr-TR" sz="1600" b="0" dirty="0">
                <a:effectLst/>
                <a:latin typeface="MyriadPro"/>
              </a:rPr>
              <a:t>. 2019;72(</a:t>
            </a:r>
            <a:r>
              <a:rPr lang="tr-TR" sz="1600" b="0" dirty="0" err="1">
                <a:effectLst/>
                <a:latin typeface="MyriadPro"/>
              </a:rPr>
              <a:t>Suppl</a:t>
            </a:r>
            <a:r>
              <a:rPr lang="tr-TR" sz="1600" b="0" dirty="0">
                <a:effectLst/>
                <a:latin typeface="MyriadPro"/>
              </a:rPr>
              <a:t> 1):83–91. </a:t>
            </a:r>
          </a:p>
          <a:p>
            <a:endParaRPr lang="en-US" dirty="0"/>
          </a:p>
        </p:txBody>
      </p:sp>
      <p:pic>
        <p:nvPicPr>
          <p:cNvPr id="2" name="Resim 1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70E4D234-1AC2-A602-C829-29562BEF0F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0" r="28793" b="67360"/>
          <a:stretch/>
        </p:blipFill>
        <p:spPr>
          <a:xfrm>
            <a:off x="17163565" y="10524116"/>
            <a:ext cx="5435600" cy="3191884"/>
          </a:xfrm>
          <a:prstGeom prst="rect">
            <a:avLst/>
          </a:prstGeom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AC1C1C0B-0747-E137-E286-8B300E970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833298"/>
            <a:ext cx="21971000" cy="1658499"/>
          </a:xfrm>
        </p:spPr>
        <p:txBody>
          <a:bodyPr>
            <a:noAutofit/>
          </a:bodyPr>
          <a:lstStyle/>
          <a:p>
            <a:pPr marL="228600"/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170887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AC26243A-3FD3-A2F3-68F5-A097530A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499"/>
            <a:ext cx="21971000" cy="1658499"/>
          </a:xfrm>
        </p:spPr>
        <p:txBody>
          <a:bodyPr>
            <a:noAutofit/>
          </a:bodyPr>
          <a:lstStyle/>
          <a:p>
            <a:pPr marL="228600"/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</p:txBody>
      </p:sp>
      <p:pic>
        <p:nvPicPr>
          <p:cNvPr id="7" name="Resim 6" descr="taslak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DE362EE3-D268-1F3A-527F-4DBD4E992A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810514" y="9149376"/>
            <a:ext cx="2238636" cy="3055435"/>
          </a:xfrm>
          <a:prstGeom prst="rect">
            <a:avLst/>
          </a:prstGeom>
        </p:spPr>
      </p:pic>
      <p:pic>
        <p:nvPicPr>
          <p:cNvPr id="9" name="Resim 8" descr="yaratıcılık içeren bir resim&#10;&#10;Açıklama otomatik olarak düşük güvenilirlik düzeyiyle oluşturuldu">
            <a:extLst>
              <a:ext uri="{FF2B5EF4-FFF2-40B4-BE49-F238E27FC236}">
                <a16:creationId xmlns:a16="http://schemas.microsoft.com/office/drawing/2014/main" id="{797A3380-0346-54E7-A065-F64D7645E0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371078" y="9198103"/>
            <a:ext cx="1558272" cy="3055435"/>
          </a:xfrm>
          <a:prstGeom prst="rect">
            <a:avLst/>
          </a:prstGeom>
        </p:spPr>
      </p:pic>
      <p:pic>
        <p:nvPicPr>
          <p:cNvPr id="11" name="Resim 10" descr="taslak içeren bir resim&#10;&#10;Açıklama otomatik olarak oluşturuldu">
            <a:extLst>
              <a:ext uri="{FF2B5EF4-FFF2-40B4-BE49-F238E27FC236}">
                <a16:creationId xmlns:a16="http://schemas.microsoft.com/office/drawing/2014/main" id="{DF0CF412-3C5E-230A-E27C-6BCA58871E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3774" y="8835293"/>
            <a:ext cx="2318148" cy="1890528"/>
          </a:xfrm>
          <a:prstGeom prst="rect">
            <a:avLst/>
          </a:prstGeom>
        </p:spPr>
      </p:pic>
      <p:pic>
        <p:nvPicPr>
          <p:cNvPr id="13" name="Resim 12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21924266-FD1D-B20C-D909-B36E82A88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473" y="4362162"/>
            <a:ext cx="5803900" cy="2705100"/>
          </a:xfrm>
          <a:prstGeom prst="rect">
            <a:avLst/>
          </a:prstGeom>
        </p:spPr>
      </p:pic>
      <p:pic>
        <p:nvPicPr>
          <p:cNvPr id="14" name="Resim 13" descr="metin, ekran görüntüsü, yazı tipi, web sitesi içeren bir resim&#10;&#10;Açıklama otomatik olarak oluşturuldu">
            <a:extLst>
              <a:ext uri="{FF2B5EF4-FFF2-40B4-BE49-F238E27FC236}">
                <a16:creationId xmlns:a16="http://schemas.microsoft.com/office/drawing/2014/main" id="{3E04A190-0C05-7493-1B9B-96A64138B3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04" r="28266" b="87458"/>
          <a:stretch/>
        </p:blipFill>
        <p:spPr>
          <a:xfrm>
            <a:off x="1206500" y="2737998"/>
            <a:ext cx="6727372" cy="1658499"/>
          </a:xfrm>
          <a:prstGeom prst="rect">
            <a:avLst/>
          </a:prstGeom>
        </p:spPr>
      </p:pic>
      <p:pic>
        <p:nvPicPr>
          <p:cNvPr id="15" name="Resim 14" descr="metin, ekran görüntüsü, yazı tipi, web sitesi içeren bir resim&#10;&#10;Açıklama otomatik olarak oluşturuldu">
            <a:extLst>
              <a:ext uri="{FF2B5EF4-FFF2-40B4-BE49-F238E27FC236}">
                <a16:creationId xmlns:a16="http://schemas.microsoft.com/office/drawing/2014/main" id="{6FE01E45-8DEA-2F1C-C3F7-7B9900A9BD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647" t="16983" r="63085" b="78478"/>
          <a:stretch/>
        </p:blipFill>
        <p:spPr>
          <a:xfrm>
            <a:off x="2394857" y="4396497"/>
            <a:ext cx="3227616" cy="600318"/>
          </a:xfrm>
          <a:prstGeom prst="rect">
            <a:avLst/>
          </a:prstGeom>
        </p:spPr>
      </p:pic>
      <p:pic>
        <p:nvPicPr>
          <p:cNvPr id="19" name="Grafik 18" descr="Balık ana hat">
            <a:extLst>
              <a:ext uri="{FF2B5EF4-FFF2-40B4-BE49-F238E27FC236}">
                <a16:creationId xmlns:a16="http://schemas.microsoft.com/office/drawing/2014/main" id="{ADBB92E2-480C-D460-3475-4449D273F97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4650" y="7973529"/>
            <a:ext cx="3614057" cy="3614057"/>
          </a:xfrm>
          <a:prstGeom prst="rect">
            <a:avLst/>
          </a:prstGeom>
        </p:spPr>
      </p:pic>
      <p:pic>
        <p:nvPicPr>
          <p:cNvPr id="22" name="Resim 21" descr="mutfak aletleri içeren bir resim&#10;&#10;Açıklama otomatik olarak oluşturuldu">
            <a:extLst>
              <a:ext uri="{FF2B5EF4-FFF2-40B4-BE49-F238E27FC236}">
                <a16:creationId xmlns:a16="http://schemas.microsoft.com/office/drawing/2014/main" id="{B60DAB17-F171-42B6-8FC9-891C7A8410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10313" y="8354964"/>
            <a:ext cx="2760229" cy="2893788"/>
          </a:xfrm>
          <a:prstGeom prst="rect">
            <a:avLst/>
          </a:prstGeom>
        </p:spPr>
      </p:pic>
      <p:pic>
        <p:nvPicPr>
          <p:cNvPr id="24" name="Grafik 23" descr="Meyve kasesi ana hat">
            <a:extLst>
              <a:ext uri="{FF2B5EF4-FFF2-40B4-BE49-F238E27FC236}">
                <a16:creationId xmlns:a16="http://schemas.microsoft.com/office/drawing/2014/main" id="{8F4D8325-AD30-08F3-C0B0-4A033345F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8264" y="10841985"/>
            <a:ext cx="1954164" cy="195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37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225FB5E7-99B5-F0A2-766C-63454F1F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95" y="4380896"/>
            <a:ext cx="5803900" cy="2705100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127C3B15-5843-513C-19D1-B0B766B2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499"/>
            <a:ext cx="21971000" cy="1658499"/>
          </a:xfrm>
        </p:spPr>
        <p:txBody>
          <a:bodyPr>
            <a:noAutofit/>
          </a:bodyPr>
          <a:lstStyle/>
          <a:p>
            <a:pPr marL="228600"/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</p:txBody>
      </p:sp>
      <p:pic>
        <p:nvPicPr>
          <p:cNvPr id="6" name="Resim 5" descr="metin, ekran görüntüsü, yazı tipi, web sitesi içeren bir resim&#10;&#10;Açıklama otomatik olarak oluşturuldu">
            <a:extLst>
              <a:ext uri="{FF2B5EF4-FFF2-40B4-BE49-F238E27FC236}">
                <a16:creationId xmlns:a16="http://schemas.microsoft.com/office/drawing/2014/main" id="{95873E3E-1746-A280-6136-08467F6179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04" r="28266" b="87458"/>
          <a:stretch/>
        </p:blipFill>
        <p:spPr>
          <a:xfrm>
            <a:off x="1206500" y="2737998"/>
            <a:ext cx="6727372" cy="1658499"/>
          </a:xfrm>
          <a:prstGeom prst="rect">
            <a:avLst/>
          </a:prstGeom>
        </p:spPr>
      </p:pic>
      <p:pic>
        <p:nvPicPr>
          <p:cNvPr id="7" name="Resim 6" descr="metin, ekran görüntüsü, yazı tipi, web sitesi içeren bir resim&#10;&#10;Açıklama otomatik olarak oluşturuldu">
            <a:extLst>
              <a:ext uri="{FF2B5EF4-FFF2-40B4-BE49-F238E27FC236}">
                <a16:creationId xmlns:a16="http://schemas.microsoft.com/office/drawing/2014/main" id="{D28B0806-663F-E1F0-1964-C74E9FA3F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70" t="16983" r="17296" b="76944"/>
          <a:stretch/>
        </p:blipFill>
        <p:spPr>
          <a:xfrm>
            <a:off x="1206501" y="4396497"/>
            <a:ext cx="4102521" cy="803004"/>
          </a:xfrm>
          <a:prstGeom prst="rect">
            <a:avLst/>
          </a:prstGeom>
        </p:spPr>
      </p:pic>
      <p:pic>
        <p:nvPicPr>
          <p:cNvPr id="11" name="Grafik 10" descr="Patlıcan ana hat">
            <a:extLst>
              <a:ext uri="{FF2B5EF4-FFF2-40B4-BE49-F238E27FC236}">
                <a16:creationId xmlns:a16="http://schemas.microsoft.com/office/drawing/2014/main" id="{6E769C85-C624-0B49-5150-DA2AFF4708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9446" y="6858000"/>
            <a:ext cx="2699657" cy="2699657"/>
          </a:xfrm>
          <a:prstGeom prst="rect">
            <a:avLst/>
          </a:prstGeom>
        </p:spPr>
      </p:pic>
      <p:pic>
        <p:nvPicPr>
          <p:cNvPr id="12" name="Grafik 11" descr="Balık ana hat">
            <a:extLst>
              <a:ext uri="{FF2B5EF4-FFF2-40B4-BE49-F238E27FC236}">
                <a16:creationId xmlns:a16="http://schemas.microsoft.com/office/drawing/2014/main" id="{9E270388-6EAB-15D5-3051-693F94C60B5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33672" y="6322787"/>
            <a:ext cx="3614057" cy="3614057"/>
          </a:xfrm>
          <a:prstGeom prst="rect">
            <a:avLst/>
          </a:prstGeom>
        </p:spPr>
      </p:pic>
      <p:pic>
        <p:nvPicPr>
          <p:cNvPr id="13" name="Resim 12" descr="taslak içeren bir resim&#10;&#10;Açıklama otomatik olarak oluşturuldu">
            <a:extLst>
              <a:ext uri="{FF2B5EF4-FFF2-40B4-BE49-F238E27FC236}">
                <a16:creationId xmlns:a16="http://schemas.microsoft.com/office/drawing/2014/main" id="{CAABD520-C5BF-A7D0-031A-9148341BFF5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36302" y="9936844"/>
            <a:ext cx="3419282" cy="2788540"/>
          </a:xfrm>
          <a:prstGeom prst="rect">
            <a:avLst/>
          </a:prstGeom>
        </p:spPr>
      </p:pic>
      <p:pic>
        <p:nvPicPr>
          <p:cNvPr id="15" name="Resim 14" descr="taslak, kırpıntı çizim, taramalı çizim içeren bir resim&#10;&#10;Açıklama otomatik olarak oluşturuldu">
            <a:extLst>
              <a:ext uri="{FF2B5EF4-FFF2-40B4-BE49-F238E27FC236}">
                <a16:creationId xmlns:a16="http://schemas.microsoft.com/office/drawing/2014/main" id="{47EFC404-EB97-0DC2-0CA7-0986AAEF869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24876" y="9911309"/>
            <a:ext cx="3419281" cy="2699432"/>
          </a:xfrm>
          <a:prstGeom prst="rect">
            <a:avLst/>
          </a:prstGeom>
        </p:spPr>
      </p:pic>
      <p:pic>
        <p:nvPicPr>
          <p:cNvPr id="16" name="Grafik 15" descr="Meyve kasesi ana hat">
            <a:extLst>
              <a:ext uri="{FF2B5EF4-FFF2-40B4-BE49-F238E27FC236}">
                <a16:creationId xmlns:a16="http://schemas.microsoft.com/office/drawing/2014/main" id="{52EE6E69-C723-D9E6-21DF-73283553AA4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45069" y="9981285"/>
            <a:ext cx="2699657" cy="2699657"/>
          </a:xfrm>
          <a:prstGeom prst="rect">
            <a:avLst/>
          </a:prstGeom>
        </p:spPr>
      </p:pic>
      <p:pic>
        <p:nvPicPr>
          <p:cNvPr id="18" name="Grafik 17" descr="Pasta dilimi ana hat">
            <a:extLst>
              <a:ext uri="{FF2B5EF4-FFF2-40B4-BE49-F238E27FC236}">
                <a16:creationId xmlns:a16="http://schemas.microsoft.com/office/drawing/2014/main" id="{3DBFDB7B-9A6E-77F9-E249-5C798786F2F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79754" y="6809910"/>
            <a:ext cx="2960914" cy="2960914"/>
          </a:xfrm>
          <a:prstGeom prst="rect">
            <a:avLst/>
          </a:prstGeom>
        </p:spPr>
      </p:pic>
      <p:pic>
        <p:nvPicPr>
          <p:cNvPr id="20" name="Grafik 19" descr="Soy ana hat">
            <a:extLst>
              <a:ext uri="{FF2B5EF4-FFF2-40B4-BE49-F238E27FC236}">
                <a16:creationId xmlns:a16="http://schemas.microsoft.com/office/drawing/2014/main" id="{F846DE13-D288-E826-7CCC-FD7D25078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916822" y="7646968"/>
            <a:ext cx="3614057" cy="3614057"/>
          </a:xfrm>
          <a:prstGeom prst="rect">
            <a:avLst/>
          </a:prstGeom>
        </p:spPr>
      </p:pic>
      <p:pic>
        <p:nvPicPr>
          <p:cNvPr id="21" name="Resim 20" descr="yaratıcılık içeren bir resim&#10;&#10;Açıklama otomatik olarak düşük güvenilirlik düzeyiyle oluşturuldu">
            <a:extLst>
              <a:ext uri="{FF2B5EF4-FFF2-40B4-BE49-F238E27FC236}">
                <a16:creationId xmlns:a16="http://schemas.microsoft.com/office/drawing/2014/main" id="{195B335B-B691-24A3-5D9F-6E131272672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222544" y="7500794"/>
            <a:ext cx="2073159" cy="40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yazılım, multimedya yazılımı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F8EB3699-BA55-BDDB-4863-995C5D66A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93" t="36338" r="35470" b="38009"/>
          <a:stretch/>
        </p:blipFill>
        <p:spPr>
          <a:xfrm>
            <a:off x="1605590" y="2449689"/>
            <a:ext cx="8704002" cy="5641200"/>
          </a:xfrm>
          <a:prstGeom prst="rect">
            <a:avLst/>
          </a:prstGeom>
        </p:spPr>
      </p:pic>
      <p:pic>
        <p:nvPicPr>
          <p:cNvPr id="8" name="Resim 7" descr="metin, yazılım, multimedya yazılımı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AD8A89CE-7018-6D2E-61E5-A4C6F18E7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65" t="36749" r="35854" b="37197"/>
          <a:stretch/>
        </p:blipFill>
        <p:spPr>
          <a:xfrm>
            <a:off x="1744115" y="8094914"/>
            <a:ext cx="8008885" cy="5370981"/>
          </a:xfrm>
          <a:prstGeom prst="rect">
            <a:avLst/>
          </a:prstGeom>
        </p:spPr>
      </p:pic>
      <p:pic>
        <p:nvPicPr>
          <p:cNvPr id="9" name="Resim 8" descr="metin, insan yüzü, ekran görüntüsü, kadın içeren bir resim&#10;&#10;Açıklama otomatik olarak oluşturuldu">
            <a:extLst>
              <a:ext uri="{FF2B5EF4-FFF2-40B4-BE49-F238E27FC236}">
                <a16:creationId xmlns:a16="http://schemas.microsoft.com/office/drawing/2014/main" id="{C8C37C45-8EB9-5521-E7C4-5FA472ECDF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3" r="10846"/>
          <a:stretch/>
        </p:blipFill>
        <p:spPr>
          <a:xfrm>
            <a:off x="11778641" y="2737998"/>
            <a:ext cx="3722914" cy="6565900"/>
          </a:xfrm>
          <a:prstGeom prst="rect">
            <a:avLst/>
          </a:prstGeom>
        </p:spPr>
      </p:pic>
      <p:sp>
        <p:nvSpPr>
          <p:cNvPr id="11" name="Başlık 1">
            <a:extLst>
              <a:ext uri="{FF2B5EF4-FFF2-40B4-BE49-F238E27FC236}">
                <a16:creationId xmlns:a16="http://schemas.microsoft.com/office/drawing/2014/main" id="{A55A64C2-943B-B9F5-5BEF-E20486E0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499"/>
            <a:ext cx="21971000" cy="1658499"/>
          </a:xfrm>
        </p:spPr>
        <p:txBody>
          <a:bodyPr>
            <a:noAutofit/>
          </a:bodyPr>
          <a:lstStyle/>
          <a:p>
            <a:pPr marL="228600"/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index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menus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4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MD</a:t>
            </a:r>
          </a:p>
        </p:txBody>
      </p:sp>
      <p:pic>
        <p:nvPicPr>
          <p:cNvPr id="17" name="Grafik 16" descr="Meyve kasesi ana hat">
            <a:extLst>
              <a:ext uri="{FF2B5EF4-FFF2-40B4-BE49-F238E27FC236}">
                <a16:creationId xmlns:a16="http://schemas.microsoft.com/office/drawing/2014/main" id="{BAA10D73-F1A6-5BE3-8788-42683F2FE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933558" y="3300486"/>
            <a:ext cx="1658500" cy="1658500"/>
          </a:xfrm>
          <a:prstGeom prst="rect">
            <a:avLst/>
          </a:prstGeom>
        </p:spPr>
      </p:pic>
      <p:pic>
        <p:nvPicPr>
          <p:cNvPr id="18" name="Grafik 17" descr="Patlıcan ana hat">
            <a:extLst>
              <a:ext uri="{FF2B5EF4-FFF2-40B4-BE49-F238E27FC236}">
                <a16:creationId xmlns:a16="http://schemas.microsoft.com/office/drawing/2014/main" id="{D1600E27-5FD1-9D22-9A27-7B4D6875B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24212" y="3689742"/>
            <a:ext cx="1734216" cy="1734216"/>
          </a:xfrm>
          <a:prstGeom prst="rect">
            <a:avLst/>
          </a:prstGeom>
        </p:spPr>
      </p:pic>
      <p:pic>
        <p:nvPicPr>
          <p:cNvPr id="19" name="Grafik 18" descr="Mandıra ana hat">
            <a:extLst>
              <a:ext uri="{FF2B5EF4-FFF2-40B4-BE49-F238E27FC236}">
                <a16:creationId xmlns:a16="http://schemas.microsoft.com/office/drawing/2014/main" id="{023A0BE3-450C-8344-DCF7-ECD565358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492034" y="3300315"/>
            <a:ext cx="1781508" cy="1781508"/>
          </a:xfrm>
          <a:prstGeom prst="rect">
            <a:avLst/>
          </a:prstGeom>
        </p:spPr>
      </p:pic>
      <p:pic>
        <p:nvPicPr>
          <p:cNvPr id="20" name="Grafik 19" descr="Balık ana hat">
            <a:extLst>
              <a:ext uri="{FF2B5EF4-FFF2-40B4-BE49-F238E27FC236}">
                <a16:creationId xmlns:a16="http://schemas.microsoft.com/office/drawing/2014/main" id="{D2BBA371-5452-D149-B806-278507DE3C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95167" y="5235449"/>
            <a:ext cx="2081832" cy="2081832"/>
          </a:xfrm>
          <a:prstGeom prst="rect">
            <a:avLst/>
          </a:prstGeom>
        </p:spPr>
      </p:pic>
      <p:pic>
        <p:nvPicPr>
          <p:cNvPr id="21" name="Grafik 20" descr="Soy ana hat">
            <a:extLst>
              <a:ext uri="{FF2B5EF4-FFF2-40B4-BE49-F238E27FC236}">
                <a16:creationId xmlns:a16="http://schemas.microsoft.com/office/drawing/2014/main" id="{42BAB26B-F14B-466F-BE33-1A80405EDC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991320" y="5251914"/>
            <a:ext cx="1734217" cy="1734217"/>
          </a:xfrm>
          <a:prstGeom prst="rect">
            <a:avLst/>
          </a:prstGeom>
        </p:spPr>
      </p:pic>
      <p:pic>
        <p:nvPicPr>
          <p:cNvPr id="22" name="Resim 21" descr="metin, yazılım, multimedya yazılımı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7FFA84C9-A292-745F-FF12-B5C457289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19" t="36338" r="27923" b="38009"/>
          <a:stretch/>
        </p:blipFill>
        <p:spPr>
          <a:xfrm>
            <a:off x="7907314" y="2593844"/>
            <a:ext cx="3046522" cy="5641200"/>
          </a:xfrm>
          <a:prstGeom prst="rect">
            <a:avLst/>
          </a:prstGeom>
        </p:spPr>
      </p:pic>
      <p:pic>
        <p:nvPicPr>
          <p:cNvPr id="23" name="Resim 22" descr="metin, yazılım, multimedya yazılımı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A4A95C38-E519-0D94-257D-DDD717CF2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05" t="36749" r="28115" b="37197"/>
          <a:stretch/>
        </p:blipFill>
        <p:spPr>
          <a:xfrm>
            <a:off x="8288648" y="8164979"/>
            <a:ext cx="2665188" cy="5370981"/>
          </a:xfrm>
          <a:prstGeom prst="rect">
            <a:avLst/>
          </a:prstGeom>
        </p:spPr>
      </p:pic>
      <p:cxnSp>
        <p:nvCxnSpPr>
          <p:cNvPr id="25" name="Düz Bağlayıcı 24">
            <a:extLst>
              <a:ext uri="{FF2B5EF4-FFF2-40B4-BE49-F238E27FC236}">
                <a16:creationId xmlns:a16="http://schemas.microsoft.com/office/drawing/2014/main" id="{A1043EB0-5B02-A33D-5799-62CBDB57669A}"/>
              </a:ext>
            </a:extLst>
          </p:cNvPr>
          <p:cNvCxnSpPr/>
          <p:nvPr/>
        </p:nvCxnSpPr>
        <p:spPr>
          <a:xfrm>
            <a:off x="11488084" y="2743442"/>
            <a:ext cx="22992" cy="103418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1DD0CFA8-8297-B429-D5D9-AD752EC493BC}"/>
              </a:ext>
            </a:extLst>
          </p:cNvPr>
          <p:cNvSpPr txBox="1"/>
          <p:nvPr/>
        </p:nvSpPr>
        <p:spPr>
          <a:xfrm>
            <a:off x="11664931" y="9347140"/>
            <a:ext cx="474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Türkiye Dietary Guidelines 2022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6DAECA3-6B45-CE7F-9DFE-9D90C39A4621}"/>
              </a:ext>
            </a:extLst>
          </p:cNvPr>
          <p:cNvSpPr txBox="1"/>
          <p:nvPr/>
        </p:nvSpPr>
        <p:spPr>
          <a:xfrm>
            <a:off x="16842538" y="2737998"/>
            <a:ext cx="592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Consumption should be increased</a:t>
            </a:r>
            <a:r>
              <a:rPr lang="en-US" sz="2400" dirty="0"/>
              <a:t>: 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4103E777-859D-AC3E-DC78-B515B2CECCB0}"/>
              </a:ext>
            </a:extLst>
          </p:cNvPr>
          <p:cNvSpPr txBox="1"/>
          <p:nvPr/>
        </p:nvSpPr>
        <p:spPr>
          <a:xfrm>
            <a:off x="17130585" y="7475620"/>
            <a:ext cx="5212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Dietary fiber</a:t>
            </a:r>
          </a:p>
          <a:p>
            <a:r>
              <a:rPr lang="en-US" sz="2400" dirty="0"/>
              <a:t>Vitamin D sources and sun exposure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7E5FBF85-0C87-463D-FF28-A9F1F7CEBA3B}"/>
              </a:ext>
            </a:extLst>
          </p:cNvPr>
          <p:cNvSpPr txBox="1"/>
          <p:nvPr/>
        </p:nvSpPr>
        <p:spPr>
          <a:xfrm>
            <a:off x="17095167" y="9347140"/>
            <a:ext cx="524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Consumption should be decreased: 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5A0722CA-C74F-E297-763E-E3DAACE583F4}"/>
              </a:ext>
            </a:extLst>
          </p:cNvPr>
          <p:cNvSpPr txBox="1"/>
          <p:nvPr/>
        </p:nvSpPr>
        <p:spPr>
          <a:xfrm>
            <a:off x="16220600" y="117762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F498AF29-8AEE-6EC0-FD6E-E604820D5273}"/>
              </a:ext>
            </a:extLst>
          </p:cNvPr>
          <p:cNvSpPr txBox="1"/>
          <p:nvPr/>
        </p:nvSpPr>
        <p:spPr>
          <a:xfrm>
            <a:off x="17130585" y="9814007"/>
            <a:ext cx="5552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Saturated fat, trans fat, cholesterol</a:t>
            </a:r>
          </a:p>
          <a:p>
            <a:r>
              <a:rPr lang="en-US" sz="2400" dirty="0"/>
              <a:t>Salt</a:t>
            </a:r>
          </a:p>
          <a:p>
            <a:r>
              <a:rPr lang="en-US" sz="2400" dirty="0"/>
              <a:t>Sugar</a:t>
            </a:r>
          </a:p>
          <a:p>
            <a:r>
              <a:rPr lang="en-US" sz="2400" dirty="0"/>
              <a:t>Processed foods</a:t>
            </a:r>
          </a:p>
        </p:txBody>
      </p:sp>
    </p:spTree>
    <p:extLst>
      <p:ext uri="{BB962C8B-B14F-4D97-AF65-F5344CB8AC3E}">
        <p14:creationId xmlns:p14="http://schemas.microsoft.com/office/powerpoint/2010/main" val="1300310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;p22">
            <a:extLst>
              <a:ext uri="{FF2B5EF4-FFF2-40B4-BE49-F238E27FC236}">
                <a16:creationId xmlns:a16="http://schemas.microsoft.com/office/drawing/2014/main" id="{29841E1D-B531-FDDA-217F-4300A9B1C404}"/>
              </a:ext>
            </a:extLst>
          </p:cNvPr>
          <p:cNvSpPr txBox="1">
            <a:spLocks/>
          </p:cNvSpPr>
          <p:nvPr/>
        </p:nvSpPr>
        <p:spPr>
          <a:xfrm>
            <a:off x="1206498" y="2351781"/>
            <a:ext cx="21971004" cy="901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buClr>
                <a:srgbClr val="54B8E8"/>
              </a:buClr>
              <a:buSzPts val="11600"/>
            </a:pPr>
            <a:r>
              <a:rPr lang="en-US" sz="9600" b="0" dirty="0">
                <a:solidFill>
                  <a:srgbClr val="54B8E8"/>
                </a:solidFill>
              </a:rPr>
              <a:t>“In comparison, </a:t>
            </a:r>
            <a:r>
              <a:rPr lang="en-US" sz="9600" b="0" dirty="0" err="1">
                <a:solidFill>
                  <a:srgbClr val="54B8E8"/>
                </a:solidFill>
              </a:rPr>
              <a:t>MeDCIn</a:t>
            </a:r>
            <a:r>
              <a:rPr lang="en-US" sz="9600" b="0" dirty="0">
                <a:solidFill>
                  <a:srgbClr val="54B8E8"/>
                </a:solidFill>
              </a:rPr>
              <a:t> is a more </a:t>
            </a:r>
            <a:r>
              <a:rPr lang="en-US" sz="9600" dirty="0">
                <a:solidFill>
                  <a:srgbClr val="002060"/>
                </a:solidFill>
              </a:rPr>
              <a:t>specific</a:t>
            </a:r>
            <a:r>
              <a:rPr lang="en-US" sz="9600" b="0" dirty="0">
                <a:solidFill>
                  <a:srgbClr val="54B8E8"/>
                </a:solidFill>
              </a:rPr>
              <a:t> tool for assessing menu quality, focusing more on </a:t>
            </a:r>
            <a:r>
              <a:rPr lang="en-US" sz="9600" dirty="0">
                <a:solidFill>
                  <a:srgbClr val="002060"/>
                </a:solidFill>
              </a:rPr>
              <a:t>nutritional, cultural</a:t>
            </a:r>
            <a:r>
              <a:rPr lang="en-US" sz="9600" b="0" dirty="0">
                <a:solidFill>
                  <a:srgbClr val="54B8E8"/>
                </a:solidFill>
              </a:rPr>
              <a:t>, and </a:t>
            </a:r>
            <a:r>
              <a:rPr lang="en-US" sz="9600" dirty="0">
                <a:solidFill>
                  <a:srgbClr val="002060"/>
                </a:solidFill>
              </a:rPr>
              <a:t>sustainability</a:t>
            </a:r>
            <a:r>
              <a:rPr lang="en-US" sz="9600" dirty="0">
                <a:solidFill>
                  <a:srgbClr val="54B8E8"/>
                </a:solidFill>
              </a:rPr>
              <a:t> </a:t>
            </a:r>
            <a:r>
              <a:rPr lang="en-US" sz="9600" b="0" dirty="0">
                <a:solidFill>
                  <a:srgbClr val="54B8E8"/>
                </a:solidFill>
              </a:rPr>
              <a:t>aspects, in line with the Sustainable Development Goals (</a:t>
            </a:r>
            <a:r>
              <a:rPr lang="en-US" sz="9600" dirty="0">
                <a:solidFill>
                  <a:srgbClr val="002060"/>
                </a:solidFill>
              </a:rPr>
              <a:t>SDG</a:t>
            </a:r>
            <a:r>
              <a:rPr lang="en-US" sz="9600" b="0" dirty="0">
                <a:solidFill>
                  <a:srgbClr val="54B8E8"/>
                </a:solidFill>
              </a:rPr>
              <a:t>).”</a:t>
            </a:r>
            <a:endParaRPr lang="en-US" sz="7200" b="0" dirty="0"/>
          </a:p>
        </p:txBody>
      </p:sp>
      <p:pic>
        <p:nvPicPr>
          <p:cNvPr id="6" name="Resim 5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D9D5C80E-EC5D-203F-8250-871D171E5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0" r="28793" b="67360"/>
          <a:stretch/>
        </p:blipFill>
        <p:spPr>
          <a:xfrm>
            <a:off x="17163565" y="10524116"/>
            <a:ext cx="5435600" cy="319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1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0;p24" descr="Image">
            <a:extLst>
              <a:ext uri="{FF2B5EF4-FFF2-40B4-BE49-F238E27FC236}">
                <a16:creationId xmlns:a16="http://schemas.microsoft.com/office/drawing/2014/main" id="{D64698B1-FB47-7FEF-D4BA-602E94DD77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;p24" descr="Image">
            <a:extLst>
              <a:ext uri="{FF2B5EF4-FFF2-40B4-BE49-F238E27FC236}">
                <a16:creationId xmlns:a16="http://schemas.microsoft.com/office/drawing/2014/main" id="{7821BFA7-550E-70B4-AB23-919EE7E4EA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7614353" y="62506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6;p26" descr="Image">
            <a:extLst>
              <a:ext uri="{FF2B5EF4-FFF2-40B4-BE49-F238E27FC236}">
                <a16:creationId xmlns:a16="http://schemas.microsoft.com/office/drawing/2014/main" id="{859EE58A-CE36-D4A3-61C3-33DE779399B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64326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9" descr="Image">
            <a:extLst>
              <a:ext uri="{FF2B5EF4-FFF2-40B4-BE49-F238E27FC236}">
                <a16:creationId xmlns:a16="http://schemas.microsoft.com/office/drawing/2014/main" id="{C1960F30-779B-1E4F-2907-DC9ECFC9E36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236" t="93548" r="1766" b="350"/>
          <a:stretch/>
        </p:blipFill>
        <p:spPr>
          <a:xfrm>
            <a:off x="41607" y="128944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sim 10" descr="ekran görüntüsü, metin, çizgi, sayı, numara içeren bir resim&#10;&#10;Açıklama otomatik olarak oluşturuldu">
            <a:extLst>
              <a:ext uri="{FF2B5EF4-FFF2-40B4-BE49-F238E27FC236}">
                <a16:creationId xmlns:a16="http://schemas.microsoft.com/office/drawing/2014/main" id="{8AF8EFDC-0AD7-760A-B084-BC9D0B379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168" y="2396597"/>
            <a:ext cx="15986759" cy="1020066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044E7C0-40FD-FC7E-8915-105212AA160F}"/>
              </a:ext>
            </a:extLst>
          </p:cNvPr>
          <p:cNvSpPr txBox="1"/>
          <p:nvPr/>
        </p:nvSpPr>
        <p:spPr>
          <a:xfrm>
            <a:off x="3860800" y="3946474"/>
            <a:ext cx="2692399" cy="7478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0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1-2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3-5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0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1-2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3-5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0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1-2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3-5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00DD43A-CC1D-AAC9-7C0E-4C5365024242}"/>
              </a:ext>
            </a:extLst>
          </p:cNvPr>
          <p:cNvSpPr txBox="1"/>
          <p:nvPr/>
        </p:nvSpPr>
        <p:spPr>
          <a:xfrm>
            <a:off x="3860799" y="5415176"/>
            <a:ext cx="111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Men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EE647BA-25D8-A005-CCB2-87270D14BBFB}"/>
              </a:ext>
            </a:extLst>
          </p:cNvPr>
          <p:cNvSpPr txBox="1"/>
          <p:nvPr/>
        </p:nvSpPr>
        <p:spPr>
          <a:xfrm>
            <a:off x="3860801" y="7468652"/>
            <a:ext cx="1650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Women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744C373-7C70-0085-1AF9-73652BA522FB}"/>
              </a:ext>
            </a:extLst>
          </p:cNvPr>
          <p:cNvSpPr txBox="1"/>
          <p:nvPr/>
        </p:nvSpPr>
        <p:spPr>
          <a:xfrm>
            <a:off x="3962400" y="9603304"/>
            <a:ext cx="1650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Total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803436D-F7A1-ECE2-7CFB-39F9FF5556FD}"/>
              </a:ext>
            </a:extLst>
          </p:cNvPr>
          <p:cNvSpPr txBox="1"/>
          <p:nvPr/>
        </p:nvSpPr>
        <p:spPr>
          <a:xfrm>
            <a:off x="3962400" y="2997200"/>
            <a:ext cx="1650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Risk factors</a:t>
            </a: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024A3643-222E-5C3E-6F20-427AFC503001}"/>
              </a:ext>
            </a:extLst>
          </p:cNvPr>
          <p:cNvSpPr txBox="1">
            <a:spLocks/>
          </p:cNvSpPr>
          <p:nvPr/>
        </p:nvSpPr>
        <p:spPr>
          <a:xfrm>
            <a:off x="840740" y="441682"/>
            <a:ext cx="21971000" cy="14351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0" lang="en-US" sz="8500" b="1" i="0" u="none" strike="noStrike" kern="0" cap="none" spc="0" normalizeH="0" baseline="0" noProof="0" dirty="0">
                <a:ln>
                  <a:noFill/>
                </a:ln>
                <a:solidFill>
                  <a:srgbClr val="FF42A1">
                    <a:lumMod val="50000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Diet related health problems</a:t>
            </a:r>
            <a:endParaRPr lang="en-US" dirty="0"/>
          </a:p>
        </p:txBody>
      </p:sp>
      <p:pic>
        <p:nvPicPr>
          <p:cNvPr id="7" name="Resim 6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85576859-FE44-94D9-9DE8-571744CB05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70875" y="374162"/>
            <a:ext cx="3701597" cy="17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01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26236" y="12260844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/>
          <p:nvPr/>
        </p:nvSpPr>
        <p:spPr>
          <a:xfrm flipH="1">
            <a:off x="1609725" y="13283125"/>
            <a:ext cx="1918372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Madalı</a:t>
            </a:r>
            <a:r>
              <a:rPr lang="tr-TR" sz="11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B., Karabulut, Ö. F., Öztürk, E. E., Parlak, L., Erdinç, A. Ş., &amp; Dikmen, D. (2021). Toplu beslenme hizmeti veren bir kuruluşta sunulan menünün sera gazı emisyon ve su </a:t>
            </a:r>
            <a:r>
              <a:rPr lang="tr-TR" sz="11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ayakizi</a:t>
            </a:r>
            <a:r>
              <a:rPr lang="tr-TR" sz="11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düzeylerinin mevsimlere göre değerlendirilmesi. </a:t>
            </a:r>
            <a:r>
              <a:rPr lang="tr-TR" sz="11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Beslenme ve Diyet Dergisi</a:t>
            </a:r>
            <a:r>
              <a:rPr lang="tr-TR" sz="11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tr-TR" sz="11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49</a:t>
            </a:r>
            <a:r>
              <a:rPr lang="tr-TR" sz="11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(1), 5-14.</a:t>
            </a:r>
            <a:endParaRPr sz="1100" dirty="0"/>
          </a:p>
        </p:txBody>
      </p:sp>
      <p:graphicFrame>
        <p:nvGraphicFramePr>
          <p:cNvPr id="111" name="Google Shape;111;p4"/>
          <p:cNvGraphicFramePr/>
          <p:nvPr/>
        </p:nvGraphicFramePr>
        <p:xfrm>
          <a:off x="732485" y="1235343"/>
          <a:ext cx="5509138" cy="554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" name="Google Shape;112;p4" descr="Image"/>
          <p:cNvSpPr/>
          <p:nvPr/>
        </p:nvSpPr>
        <p:spPr>
          <a:xfrm>
            <a:off x="15717097" y="11039409"/>
            <a:ext cx="5509139" cy="27479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3" name="Google Shape;113;p4"/>
          <p:cNvSpPr txBox="1">
            <a:spLocks noGrp="1"/>
          </p:cNvSpPr>
          <p:nvPr>
            <p:ph type="ctrTitle" idx="4294967295"/>
          </p:nvPr>
        </p:nvSpPr>
        <p:spPr>
          <a:xfrm>
            <a:off x="1609725" y="5310589"/>
            <a:ext cx="21563013" cy="733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B8E8"/>
              </a:buClr>
              <a:buSzPts val="11600"/>
              <a:buFont typeface="Helvetica Neue"/>
              <a:buNone/>
            </a:pP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tr-TR" sz="9700" b="1" i="0" u="none" strike="noStrike" cap="none" dirty="0" err="1">
                <a:solidFill>
                  <a:srgbClr val="F000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One-third</a:t>
            </a:r>
            <a:r>
              <a:rPr lang="tr-TR" sz="9700" b="1" i="0" u="none" strike="noStrike" cap="none" dirty="0">
                <a:solidFill>
                  <a:srgbClr val="54B8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anthropogenic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causes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affecting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change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</a:t>
            </a:r>
            <a:r>
              <a:rPr lang="tr-TR" sz="9700" b="1" i="0" u="none" strike="noStrike" cap="none" dirty="0">
                <a:solidFill>
                  <a:srgbClr val="54B8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000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dietary</a:t>
            </a:r>
            <a:r>
              <a:rPr lang="tr-TR" sz="9700" b="1" i="0" u="none" strike="noStrike" cap="none" dirty="0">
                <a:solidFill>
                  <a:srgbClr val="F000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patterns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000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food</a:t>
            </a:r>
            <a:r>
              <a:rPr lang="tr-TR" sz="9700" b="1" i="0" u="none" strike="noStrike" cap="none" dirty="0">
                <a:solidFill>
                  <a:srgbClr val="54B8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700" b="1" i="0" u="none" strike="noStrike" cap="none" dirty="0" err="1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production</a:t>
            </a:r>
            <a:r>
              <a:rPr lang="tr-TR" sz="9700" b="1" i="0" u="none" strike="noStrike" cap="none" dirty="0">
                <a:solidFill>
                  <a:srgbClr val="FFA0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 lang="tr-TR" sz="8000" b="1" i="0" u="none" strike="noStrike" cap="none" dirty="0">
              <a:solidFill>
                <a:srgbClr val="FFA09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Grafik 1" descr="Ayak izleri ana hat">
            <a:extLst>
              <a:ext uri="{FF2B5EF4-FFF2-40B4-BE49-F238E27FC236}">
                <a16:creationId xmlns:a16="http://schemas.microsoft.com/office/drawing/2014/main" id="{85D1E3DC-25E7-0BF1-D741-AE62AE746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3866" y="10922358"/>
            <a:ext cx="2262900" cy="2262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FC760FE2-8C7F-F9CB-8D45-981518F9C6EE}"/>
                  </a:ext>
                </a:extLst>
              </p14:cNvPr>
              <p14:cNvContentPartPr/>
              <p14:nvPr/>
            </p14:nvContentPartPr>
            <p14:xfrm>
              <a:off x="21437838" y="9783221"/>
              <a:ext cx="1012680" cy="177552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FC760FE2-8C7F-F9CB-8D45-981518F9C6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396438" y="9741821"/>
                <a:ext cx="1094760" cy="18576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ikdörtgen 3">
            <a:extLst>
              <a:ext uri="{FF2B5EF4-FFF2-40B4-BE49-F238E27FC236}">
                <a16:creationId xmlns:a16="http://schemas.microsoft.com/office/drawing/2014/main" id="{FA2D5874-8D0E-30D7-7455-BEEFC8709508}"/>
              </a:ext>
            </a:extLst>
          </p:cNvPr>
          <p:cNvSpPr/>
          <p:nvPr/>
        </p:nvSpPr>
        <p:spPr>
          <a:xfrm>
            <a:off x="1863936" y="10790892"/>
            <a:ext cx="19573901" cy="1141262"/>
          </a:xfrm>
          <a:custGeom>
            <a:avLst/>
            <a:gdLst>
              <a:gd name="connsiteX0" fmla="*/ 0 w 19573901"/>
              <a:gd name="connsiteY0" fmla="*/ 0 h 1141262"/>
              <a:gd name="connsiteX1" fmla="*/ 19573901 w 19573901"/>
              <a:gd name="connsiteY1" fmla="*/ 0 h 1141262"/>
              <a:gd name="connsiteX2" fmla="*/ 19573901 w 19573901"/>
              <a:gd name="connsiteY2" fmla="*/ 1141262 h 1141262"/>
              <a:gd name="connsiteX3" fmla="*/ 0 w 19573901"/>
              <a:gd name="connsiteY3" fmla="*/ 1141262 h 1141262"/>
              <a:gd name="connsiteX4" fmla="*/ 0 w 19573901"/>
              <a:gd name="connsiteY4" fmla="*/ 0 h 114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73901" h="1141262" extrusionOk="0">
                <a:moveTo>
                  <a:pt x="0" y="0"/>
                </a:moveTo>
                <a:cubicBezTo>
                  <a:pt x="3272390" y="-5264"/>
                  <a:pt x="14722209" y="84467"/>
                  <a:pt x="19573901" y="0"/>
                </a:cubicBezTo>
                <a:cubicBezTo>
                  <a:pt x="19510996" y="291653"/>
                  <a:pt x="19547526" y="970685"/>
                  <a:pt x="19573901" y="1141262"/>
                </a:cubicBezTo>
                <a:cubicBezTo>
                  <a:pt x="13504333" y="1247582"/>
                  <a:pt x="6164238" y="1133613"/>
                  <a:pt x="0" y="1141262"/>
                </a:cubicBezTo>
                <a:cubicBezTo>
                  <a:pt x="25768" y="905306"/>
                  <a:pt x="-83621" y="38885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CA78792-2CA6-C647-EC3E-22DB82E6B470}"/>
              </a:ext>
            </a:extLst>
          </p:cNvPr>
          <p:cNvSpPr txBox="1"/>
          <p:nvPr/>
        </p:nvSpPr>
        <p:spPr>
          <a:xfrm>
            <a:off x="5294243" y="10922173"/>
            <a:ext cx="1379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ym typeface="Wingdings" pitchFamily="2" charset="2"/>
              </a:rPr>
              <a:t> </a:t>
            </a:r>
            <a:r>
              <a:rPr lang="tr-TR" sz="4000" dirty="0" err="1">
                <a:solidFill>
                  <a:schemeClr val="accent1">
                    <a:lumMod val="50000"/>
                  </a:schemeClr>
                </a:solidFill>
              </a:rPr>
              <a:t>Calculation</a:t>
            </a:r>
            <a:r>
              <a:rPr lang="tr-TR" sz="40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tr-TR" sz="4000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tr-TR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4000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tr-TR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4000" dirty="0" err="1">
                <a:solidFill>
                  <a:schemeClr val="accent1">
                    <a:lumMod val="50000"/>
                  </a:schemeClr>
                </a:solidFill>
              </a:rPr>
              <a:t>carbon</a:t>
            </a:r>
            <a:r>
              <a:rPr lang="tr-TR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4000" dirty="0" err="1">
                <a:solidFill>
                  <a:schemeClr val="accent1">
                    <a:lumMod val="50000"/>
                  </a:schemeClr>
                </a:solidFill>
              </a:rPr>
              <a:t>footprint</a:t>
            </a:r>
            <a:r>
              <a:rPr lang="tr-TR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40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tr-TR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40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tr-TR" sz="4000" dirty="0">
                <a:solidFill>
                  <a:schemeClr val="accent1">
                    <a:lumMod val="50000"/>
                  </a:schemeClr>
                </a:solidFill>
              </a:rPr>
              <a:t> menus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44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0E910FA3-B12D-1333-665B-AAF1C4A0B577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40830D6B-34F0-9A2B-8A49-E7E4711F9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412765"/>
              </p:ext>
            </p:extLst>
          </p:nvPr>
        </p:nvGraphicFramePr>
        <p:xfrm>
          <a:off x="1240508" y="4962814"/>
          <a:ext cx="9537423" cy="437659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179141">
                  <a:extLst>
                    <a:ext uri="{9D8B030D-6E8A-4147-A177-3AD203B41FA5}">
                      <a16:colId xmlns:a16="http://schemas.microsoft.com/office/drawing/2014/main" val="1098785056"/>
                    </a:ext>
                  </a:extLst>
                </a:gridCol>
                <a:gridCol w="3179141">
                  <a:extLst>
                    <a:ext uri="{9D8B030D-6E8A-4147-A177-3AD203B41FA5}">
                      <a16:colId xmlns:a16="http://schemas.microsoft.com/office/drawing/2014/main" val="1277110395"/>
                    </a:ext>
                  </a:extLst>
                </a:gridCol>
                <a:gridCol w="3179141">
                  <a:extLst>
                    <a:ext uri="{9D8B030D-6E8A-4147-A177-3AD203B41FA5}">
                      <a16:colId xmlns:a16="http://schemas.microsoft.com/office/drawing/2014/main" val="2453584687"/>
                    </a:ext>
                  </a:extLst>
                </a:gridCol>
              </a:tblGrid>
              <a:tr h="1011409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 canteens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032398"/>
                  </a:ext>
                </a:extLst>
              </a:tr>
              <a:tr h="1239359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2-week (10 working days) menus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824410"/>
                  </a:ext>
                </a:extLst>
              </a:tr>
              <a:tr h="11495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1-4 course menus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132797"/>
                  </a:ext>
                </a:extLst>
              </a:tr>
              <a:tr h="97626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Crotia</a:t>
                      </a:r>
                      <a:endParaRPr lang="en-US" sz="4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Portugal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Türkiye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376678"/>
                  </a:ext>
                </a:extLst>
              </a:tr>
            </a:tbl>
          </a:graphicData>
        </a:graphic>
      </p:graphicFrame>
      <p:sp>
        <p:nvSpPr>
          <p:cNvPr id="4" name="Başlık 3">
            <a:extLst>
              <a:ext uri="{FF2B5EF4-FFF2-40B4-BE49-F238E27FC236}">
                <a16:creationId xmlns:a16="http://schemas.microsoft.com/office/drawing/2014/main" id="{06C84295-B7A9-8A7F-EA34-0D285C02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782857"/>
            <a:ext cx="21971000" cy="1880830"/>
          </a:xfrm>
        </p:spPr>
        <p:txBody>
          <a:bodyPr>
            <a:noAutofit/>
          </a:bodyPr>
          <a:lstStyle/>
          <a:p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600" dirty="0">
                <a:sym typeface="Wingdings" pitchFamily="2" charset="2"/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</a:rPr>
              <a:t>Calculation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</a:rPr>
              <a:t>water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</a:rPr>
              <a:t>carbon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4800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tr-TR" sz="4800" dirty="0">
                <a:solidFill>
                  <a:schemeClr val="accent3">
                    <a:lumMod val="50000"/>
                  </a:schemeClr>
                </a:solidFill>
              </a:rPr>
              <a:t> menus</a:t>
            </a:r>
            <a:br>
              <a:rPr lang="tr-TR" sz="4800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6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Resim 4" descr="metin, ekran görüntüsü, sayı, numara, yazı tipi içeren bir resim&#10;&#10;Açıklama otomatik olarak oluşturuldu">
            <a:extLst>
              <a:ext uri="{FF2B5EF4-FFF2-40B4-BE49-F238E27FC236}">
                <a16:creationId xmlns:a16="http://schemas.microsoft.com/office/drawing/2014/main" id="{DA87346F-2A0C-7E95-A5D0-CEFA4EB38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931" y="3867328"/>
            <a:ext cx="9920373" cy="6567563"/>
          </a:xfrm>
          <a:prstGeom prst="rect">
            <a:avLst/>
          </a:prstGeom>
        </p:spPr>
      </p:pic>
      <p:pic>
        <p:nvPicPr>
          <p:cNvPr id="10" name="Google Shape;296;p26" descr="Image">
            <a:extLst>
              <a:ext uri="{FF2B5EF4-FFF2-40B4-BE49-F238E27FC236}">
                <a16:creationId xmlns:a16="http://schemas.microsoft.com/office/drawing/2014/main" id="{9C76D213-0E28-0F4F-DE93-7EE7885F0A9C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B9A8DF2E-5D62-9780-540D-DCCAE945A41D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39;p26" descr="Image">
            <a:extLst>
              <a:ext uri="{FF2B5EF4-FFF2-40B4-BE49-F238E27FC236}">
                <a16:creationId xmlns:a16="http://schemas.microsoft.com/office/drawing/2014/main" id="{510283A2-445E-0FE7-5C0B-62C70BB861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75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carbon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menus</a:t>
            </a:r>
            <a:endParaRPr sz="6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6" name="Google Shape;176;p11"/>
          <p:cNvSpPr txBox="1">
            <a:spLocks noGrp="1"/>
          </p:cNvSpPr>
          <p:nvPr>
            <p:ph type="body" idx="2"/>
          </p:nvPr>
        </p:nvSpPr>
        <p:spPr>
          <a:xfrm>
            <a:off x="1206500" y="10299119"/>
            <a:ext cx="21971000" cy="22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indent="-22860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4000" i="0" dirty="0"/>
              <a:t>Life </a:t>
            </a:r>
            <a:r>
              <a:rPr lang="tr-TR" sz="4000" i="0" dirty="0" err="1"/>
              <a:t>Cycle</a:t>
            </a:r>
            <a:r>
              <a:rPr lang="tr-TR" sz="4000" i="0" dirty="0"/>
              <a:t> </a:t>
            </a:r>
            <a:r>
              <a:rPr lang="tr-TR" sz="4000" i="0" dirty="0" err="1"/>
              <a:t>Assessment</a:t>
            </a:r>
            <a:r>
              <a:rPr lang="tr-TR" sz="4000" i="0" dirty="0"/>
              <a:t> (LCA) </a:t>
            </a:r>
            <a:r>
              <a:rPr lang="tr-TR" sz="4000" i="0" dirty="0" err="1"/>
              <a:t>approach</a:t>
            </a:r>
            <a:r>
              <a:rPr lang="tr-TR" sz="4000" i="0" dirty="0"/>
              <a:t> (ISO 14040) - </a:t>
            </a:r>
            <a:r>
              <a:rPr lang="tr-TR" sz="4000" i="0" dirty="0" err="1"/>
              <a:t>from</a:t>
            </a:r>
            <a:r>
              <a:rPr lang="tr-TR" sz="4000" i="0" dirty="0"/>
              <a:t> </a:t>
            </a:r>
            <a:r>
              <a:rPr lang="tr-TR" sz="4000" i="0" dirty="0" err="1"/>
              <a:t>raw</a:t>
            </a:r>
            <a:r>
              <a:rPr lang="tr-TR" sz="4000" i="0" dirty="0"/>
              <a:t> </a:t>
            </a:r>
            <a:r>
              <a:rPr lang="tr-TR" sz="4000" i="0" dirty="0" err="1"/>
              <a:t>material</a:t>
            </a:r>
            <a:r>
              <a:rPr lang="tr-TR" sz="4000" i="0" dirty="0"/>
              <a:t> </a:t>
            </a:r>
            <a:r>
              <a:rPr lang="tr-TR" sz="4000" i="0" dirty="0" err="1"/>
              <a:t>to</a:t>
            </a:r>
            <a:r>
              <a:rPr lang="tr-TR" sz="4000" i="0" dirty="0"/>
              <a:t> </a:t>
            </a:r>
            <a:r>
              <a:rPr lang="tr-TR" sz="4000" i="0" dirty="0" err="1"/>
              <a:t>disposal</a:t>
            </a:r>
            <a:r>
              <a:rPr lang="tr-TR" sz="4000" i="0" dirty="0"/>
              <a:t> </a:t>
            </a:r>
          </a:p>
          <a:p>
            <a:pPr indent="-22860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4000" i="0" dirty="0" err="1"/>
              <a:t>Greenhouse</a:t>
            </a:r>
            <a:r>
              <a:rPr lang="tr-TR" sz="4000" i="0" dirty="0"/>
              <a:t> </a:t>
            </a:r>
            <a:r>
              <a:rPr lang="tr-TR" sz="4000" i="0" dirty="0" err="1"/>
              <a:t>gas</a:t>
            </a:r>
            <a:r>
              <a:rPr lang="tr-TR" sz="4000" i="0" dirty="0"/>
              <a:t> </a:t>
            </a:r>
            <a:r>
              <a:rPr lang="tr-TR" sz="4000" i="0" dirty="0" err="1"/>
              <a:t>emission</a:t>
            </a:r>
            <a:r>
              <a:rPr lang="tr-TR" sz="4000" i="0" dirty="0"/>
              <a:t> in </a:t>
            </a:r>
            <a:r>
              <a:rPr lang="tr-TR" sz="4000" i="0" dirty="0" err="1"/>
              <a:t>kilograms</a:t>
            </a:r>
            <a:r>
              <a:rPr lang="tr-TR" sz="4000" i="0" dirty="0"/>
              <a:t> of CO</a:t>
            </a:r>
            <a:r>
              <a:rPr lang="tr-TR" sz="4000" i="0" baseline="30000" dirty="0"/>
              <a:t>2</a:t>
            </a:r>
            <a:r>
              <a:rPr lang="tr-TR" sz="4000" i="0" dirty="0"/>
              <a:t> </a:t>
            </a:r>
            <a:r>
              <a:rPr lang="tr-TR" sz="4000" i="0" dirty="0" err="1"/>
              <a:t>equivalent</a:t>
            </a:r>
            <a:r>
              <a:rPr lang="tr-TR" sz="4000" i="0" dirty="0"/>
              <a:t> </a:t>
            </a:r>
          </a:p>
          <a:p>
            <a:pPr indent="-228600">
              <a:lnSpc>
                <a:spcPct val="150000"/>
              </a:lnSpc>
              <a:spcBef>
                <a:spcPts val="0"/>
              </a:spcBef>
              <a:buNone/>
            </a:pPr>
            <a:endParaRPr lang="tr-TR" sz="4000" i="0" dirty="0"/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None/>
            </a:pPr>
            <a:endParaRPr sz="4000" dirty="0"/>
          </a:p>
        </p:txBody>
      </p:sp>
      <p:pic>
        <p:nvPicPr>
          <p:cNvPr id="177" name="Google Shape;177;p11" descr="Üretim düz dolguyla"/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741900" y="4277907"/>
            <a:ext cx="3433482" cy="343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1" descr="Çırpıcı düz dolguyla"/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1909616" y="4933939"/>
            <a:ext cx="2734234" cy="273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 descr="Kief kadın düz dolguyla"/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192875" y="4234691"/>
            <a:ext cx="3433482" cy="343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 descr="Çöp düz dolguyla"/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4643850" y="3828361"/>
            <a:ext cx="3998250" cy="39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 txBox="1"/>
          <p:nvPr/>
        </p:nvSpPr>
        <p:spPr>
          <a:xfrm>
            <a:off x="7458641" y="8751586"/>
            <a:ext cx="1040353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Total </a:t>
            </a:r>
            <a:r>
              <a:rPr lang="tr-TR" sz="5400" b="1" i="0" u="none" strike="noStrike" cap="none" dirty="0" err="1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greenhouse</a:t>
            </a:r>
            <a:r>
              <a:rPr lang="tr-TR" sz="54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</a:t>
            </a:r>
            <a:r>
              <a:rPr lang="tr-TR" sz="5400" b="1" i="0" u="none" strike="noStrike" cap="none" dirty="0" err="1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emissions</a:t>
            </a:r>
            <a:endParaRPr sz="1600" b="1" dirty="0">
              <a:solidFill>
                <a:schemeClr val="bg2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2" name="Google Shape;182;p11"/>
          <p:cNvSpPr/>
          <p:nvPr/>
        </p:nvSpPr>
        <p:spPr>
          <a:xfrm rot="5400000">
            <a:off x="11619054" y="2943538"/>
            <a:ext cx="868017" cy="1050759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009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47;p27">
            <a:extLst>
              <a:ext uri="{FF2B5EF4-FFF2-40B4-BE49-F238E27FC236}">
                <a16:creationId xmlns:a16="http://schemas.microsoft.com/office/drawing/2014/main" id="{486B1124-2F5E-0DB1-CE12-1AC39097A0AC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Google Shape;296;p26" descr="Image">
            <a:extLst>
              <a:ext uri="{FF2B5EF4-FFF2-40B4-BE49-F238E27FC236}">
                <a16:creationId xmlns:a16="http://schemas.microsoft.com/office/drawing/2014/main" id="{10FFC037-15AC-4F30-DD9F-3F074A96604C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F651E0A8-7012-CEA4-B920-69457182EBC7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>
                <a:effectLst/>
                <a:latin typeface="AdvOTb92eb7df.I"/>
              </a:rPr>
              <a:t>S. </a:t>
            </a:r>
            <a:r>
              <a:rPr lang="tr-TR" sz="1400" dirty="0" err="1">
                <a:effectLst/>
                <a:latin typeface="AdvOTb92eb7df.I"/>
              </a:rPr>
              <a:t>Clune</a:t>
            </a:r>
            <a:r>
              <a:rPr lang="tr-TR" sz="1400" dirty="0">
                <a:effectLst/>
                <a:latin typeface="AdvOTb92eb7df.I"/>
              </a:rPr>
              <a:t> et al. / </a:t>
            </a:r>
            <a:r>
              <a:rPr lang="tr-TR" sz="1400" dirty="0" err="1">
                <a:effectLst/>
                <a:latin typeface="AdvOTb92eb7df.I"/>
              </a:rPr>
              <a:t>Journal</a:t>
            </a:r>
            <a:r>
              <a:rPr lang="tr-TR" sz="1400" dirty="0">
                <a:effectLst/>
                <a:latin typeface="AdvOTb92eb7df.I"/>
              </a:rPr>
              <a:t> of </a:t>
            </a:r>
            <a:r>
              <a:rPr lang="tr-TR" sz="1400" dirty="0" err="1">
                <a:effectLst/>
                <a:latin typeface="AdvOTb92eb7df.I"/>
              </a:rPr>
              <a:t>Cleaner</a:t>
            </a:r>
            <a:r>
              <a:rPr lang="tr-TR" sz="1400" dirty="0">
                <a:effectLst/>
                <a:latin typeface="AdvOTb92eb7df.I"/>
              </a:rPr>
              <a:t> </a:t>
            </a:r>
            <a:r>
              <a:rPr lang="tr-TR" sz="1400" dirty="0" err="1">
                <a:effectLst/>
                <a:latin typeface="AdvOTb92eb7df.I"/>
              </a:rPr>
              <a:t>Production</a:t>
            </a:r>
            <a:r>
              <a:rPr lang="tr-TR" sz="1400" dirty="0">
                <a:effectLst/>
                <a:latin typeface="AdvOTb92eb7df.I"/>
              </a:rPr>
              <a:t> 140 (2017) 766</a:t>
            </a:r>
            <a:r>
              <a:rPr lang="tr-TR" sz="1400" dirty="0">
                <a:effectLst/>
                <a:latin typeface="AdvPS44A44B"/>
              </a:rPr>
              <a:t>e</a:t>
            </a:r>
            <a:r>
              <a:rPr lang="tr-TR" sz="1400" dirty="0">
                <a:effectLst/>
                <a:latin typeface="AdvOTb92eb7df.I"/>
              </a:rPr>
              <a:t>783 </a:t>
            </a:r>
            <a:endParaRPr lang="tr-TR" dirty="0"/>
          </a:p>
          <a:p>
            <a:endParaRPr lang="en-US" dirty="0"/>
          </a:p>
        </p:txBody>
      </p:sp>
      <p:pic>
        <p:nvPicPr>
          <p:cNvPr id="7" name="Google Shape;139;p26" descr="Image">
            <a:extLst>
              <a:ext uri="{FF2B5EF4-FFF2-40B4-BE49-F238E27FC236}">
                <a16:creationId xmlns:a16="http://schemas.microsoft.com/office/drawing/2014/main" id="{772AB1F1-99DE-E143-FB17-046BFF097D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301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657544-6B07-FF56-3299-EB29EF9F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carbon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menus</a:t>
            </a:r>
            <a:endParaRPr lang="en-US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02D7C34-1A87-BF20-5013-395CFE1EC01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067722" y="4248504"/>
            <a:ext cx="5689158" cy="8256012"/>
          </a:xfrm>
        </p:spPr>
        <p:txBody>
          <a:bodyPr>
            <a:normAutofit/>
          </a:bodyPr>
          <a:lstStyle/>
          <a:p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1.9  ­± 1.8 kg CO</a:t>
            </a:r>
            <a:r>
              <a:rPr lang="tr-TR" sz="4400" b="0" i="0" u="none" strike="noStrike" cap="none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-eq</a:t>
            </a:r>
          </a:p>
          <a:p>
            <a:endParaRPr lang="en-US" sz="4400" dirty="0"/>
          </a:p>
          <a:p>
            <a:r>
              <a:rPr lang="tr-TR" sz="4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Türkiye 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2.91 ­± 2.13 kg CO</a:t>
            </a:r>
            <a:r>
              <a:rPr lang="tr-TR" sz="4400" b="0" i="0" u="none" strike="noStrike" cap="none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-eq </a:t>
            </a:r>
          </a:p>
          <a:p>
            <a:r>
              <a:rPr lang="tr-TR" sz="4400" b="0" i="0" u="none" strike="noStrike" cap="none" dirty="0" err="1">
                <a:solidFill>
                  <a:schemeClr val="accent3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Portugal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1.42­ ± 1.26 kg CO</a:t>
            </a:r>
            <a:r>
              <a:rPr lang="tr-TR" sz="4400" b="0" i="0" u="none" strike="noStrike" cap="none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-eq</a:t>
            </a:r>
          </a:p>
          <a:p>
            <a:endParaRPr lang="en-US" sz="44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0FCA54F-A7A9-D2EE-B609-8B928329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3527777"/>
            <a:ext cx="14170587" cy="8494523"/>
          </a:xfrm>
          <a:prstGeom prst="rect">
            <a:avLst/>
          </a:prstGeom>
        </p:spPr>
      </p:pic>
      <p:sp>
        <p:nvSpPr>
          <p:cNvPr id="3" name="Google Shape;147;p27">
            <a:extLst>
              <a:ext uri="{FF2B5EF4-FFF2-40B4-BE49-F238E27FC236}">
                <a16:creationId xmlns:a16="http://schemas.microsoft.com/office/drawing/2014/main" id="{9F84B306-6B32-75D5-2E03-E9CB11401F8D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Google Shape;296;p26" descr="Image">
            <a:extLst>
              <a:ext uri="{FF2B5EF4-FFF2-40B4-BE49-F238E27FC236}">
                <a16:creationId xmlns:a16="http://schemas.microsoft.com/office/drawing/2014/main" id="{B003873F-5858-F73C-FB38-9EA78405A21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F58EEC17-E1C3-9BE1-4A8C-1FB62CE751F0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39;p26" descr="Image">
            <a:extLst>
              <a:ext uri="{FF2B5EF4-FFF2-40B4-BE49-F238E27FC236}">
                <a16:creationId xmlns:a16="http://schemas.microsoft.com/office/drawing/2014/main" id="{231663DE-3C25-3951-B4A5-560E442936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388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075BB31A-1B20-AE27-827E-08CD098330F6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Google Shape;187;p12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carbon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menus</a:t>
            </a:r>
            <a:endParaRPr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9" name="Google Shape;189;p12"/>
          <p:cNvSpPr txBox="1">
            <a:spLocks noGrp="1"/>
          </p:cNvSpPr>
          <p:nvPr>
            <p:ph type="body" idx="2"/>
          </p:nvPr>
        </p:nvSpPr>
        <p:spPr>
          <a:xfrm>
            <a:off x="798877" y="5019278"/>
            <a:ext cx="9696845" cy="566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sz="4000" dirty="0"/>
              <a:t>A </a:t>
            </a:r>
            <a:r>
              <a:rPr lang="tr-TR" sz="4000" dirty="0" err="1"/>
              <a:t>product's</a:t>
            </a:r>
            <a:r>
              <a:rPr lang="tr-TR" sz="4000" dirty="0"/>
              <a:t> </a:t>
            </a:r>
            <a:r>
              <a:rPr lang="tr-TR" sz="4000" dirty="0" err="1"/>
              <a:t>water</a:t>
            </a:r>
            <a:r>
              <a:rPr lang="tr-TR" sz="4000" dirty="0"/>
              <a:t> </a:t>
            </a:r>
            <a:r>
              <a:rPr lang="tr-TR" sz="4000" dirty="0" err="1"/>
              <a:t>footprint</a:t>
            </a:r>
            <a:r>
              <a:rPr lang="tr-TR" sz="4000" dirty="0"/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sz="4000" dirty="0"/>
              <a:t>(</a:t>
            </a:r>
            <a:r>
              <a:rPr lang="tr-TR" sz="4000" dirty="0" err="1"/>
              <a:t>virtual</a:t>
            </a:r>
            <a:r>
              <a:rPr lang="tr-TR" sz="4000" dirty="0"/>
              <a:t> </a:t>
            </a:r>
            <a:r>
              <a:rPr lang="tr-TR" sz="4000" dirty="0" err="1"/>
              <a:t>water</a:t>
            </a:r>
            <a:r>
              <a:rPr lang="tr-TR" sz="4000" dirty="0"/>
              <a:t> </a:t>
            </a:r>
            <a:r>
              <a:rPr lang="tr-TR" sz="4000" dirty="0" err="1"/>
              <a:t>content</a:t>
            </a:r>
            <a:r>
              <a:rPr lang="tr-TR" sz="4000" dirty="0"/>
              <a:t>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tr-TR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sz="4000" dirty="0" err="1"/>
              <a:t>Sum</a:t>
            </a:r>
            <a:r>
              <a:rPr lang="tr-TR" sz="4000" dirty="0"/>
              <a:t> of </a:t>
            </a:r>
            <a:r>
              <a:rPr lang="tr-TR" sz="4000" dirty="0" err="1"/>
              <a:t>the</a:t>
            </a:r>
            <a:r>
              <a:rPr lang="tr-TR" sz="4000" dirty="0"/>
              <a:t> </a:t>
            </a:r>
            <a:r>
              <a:rPr lang="tr-TR" sz="4000" dirty="0" err="1"/>
              <a:t>water</a:t>
            </a:r>
            <a:r>
              <a:rPr lang="tr-TR" sz="4000" dirty="0"/>
              <a:t> </a:t>
            </a:r>
            <a:r>
              <a:rPr lang="tr-TR" sz="4000" dirty="0" err="1"/>
              <a:t>footprints</a:t>
            </a:r>
            <a:r>
              <a:rPr lang="tr-TR" sz="4000" dirty="0"/>
              <a:t> of </a:t>
            </a:r>
            <a:r>
              <a:rPr lang="tr-TR" sz="4000" dirty="0" err="1"/>
              <a:t>each</a:t>
            </a:r>
            <a:r>
              <a:rPr lang="tr-TR" sz="4000" dirty="0"/>
              <a:t> of </a:t>
            </a:r>
            <a:r>
              <a:rPr lang="tr-TR" sz="4000" dirty="0" err="1"/>
              <a:t>the</a:t>
            </a:r>
            <a:r>
              <a:rPr lang="tr-TR" sz="4000" dirty="0"/>
              <a:t> </a:t>
            </a:r>
            <a:r>
              <a:rPr lang="tr-TR" sz="4000" dirty="0" err="1"/>
              <a:t>production</a:t>
            </a:r>
            <a:r>
              <a:rPr lang="tr-TR" sz="4000" dirty="0"/>
              <a:t> </a:t>
            </a:r>
            <a:r>
              <a:rPr lang="tr-TR" sz="4000" dirty="0" err="1"/>
              <a:t>stages</a:t>
            </a:r>
            <a:r>
              <a:rPr lang="tr-TR" sz="4000" dirty="0"/>
              <a:t> </a:t>
            </a:r>
            <a:r>
              <a:rPr lang="tr-TR" sz="4000" dirty="0" err="1"/>
              <a:t>per</a:t>
            </a:r>
            <a:r>
              <a:rPr lang="tr-TR" sz="4000" dirty="0"/>
              <a:t> </a:t>
            </a:r>
            <a:r>
              <a:rPr lang="tr-TR" sz="4000" dirty="0" err="1"/>
              <a:t>product</a:t>
            </a:r>
            <a:r>
              <a:rPr lang="tr-TR" sz="4000" dirty="0"/>
              <a:t> </a:t>
            </a:r>
            <a:r>
              <a:rPr lang="tr-TR" sz="4000" dirty="0" err="1"/>
              <a:t>unit</a:t>
            </a:r>
            <a:r>
              <a:rPr lang="tr-TR" sz="4000" dirty="0"/>
              <a:t> (</a:t>
            </a:r>
            <a:r>
              <a:rPr lang="tr-TR" sz="4000" dirty="0" err="1"/>
              <a:t>usually</a:t>
            </a:r>
            <a:r>
              <a:rPr lang="tr-TR" sz="4000" dirty="0"/>
              <a:t> m</a:t>
            </a:r>
            <a:r>
              <a:rPr lang="tr-TR" sz="4000" baseline="30000" dirty="0"/>
              <a:t>3 </a:t>
            </a:r>
            <a:r>
              <a:rPr lang="tr-TR" sz="4000" dirty="0"/>
              <a:t>/ton)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kumimoji="0" lang="tr-TR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32323"/>
              </a:buClr>
              <a:buSzPts val="2800"/>
              <a:buNone/>
              <a:defRPr/>
            </a:pPr>
            <a:r>
              <a:rPr lang="tr-TR" sz="4000" dirty="0" err="1"/>
              <a:t>Water</a:t>
            </a:r>
            <a:r>
              <a:rPr lang="tr-TR" sz="4000" dirty="0"/>
              <a:t> </a:t>
            </a:r>
            <a:r>
              <a:rPr lang="tr-TR" sz="4000" dirty="0" err="1"/>
              <a:t>Footprint</a:t>
            </a:r>
            <a:r>
              <a:rPr lang="tr-TR" sz="4000" dirty="0"/>
              <a:t> Network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32323"/>
              </a:buClr>
              <a:buSzPts val="2800"/>
              <a:buNone/>
              <a:defRPr/>
            </a:pPr>
            <a:r>
              <a:rPr lang="tr-TR" sz="4000" dirty="0"/>
              <a:t>LCA </a:t>
            </a:r>
            <a:r>
              <a:rPr lang="tr-TR" sz="4000" dirty="0" err="1"/>
              <a:t>approach</a:t>
            </a:r>
            <a:r>
              <a:rPr lang="tr-TR" sz="4000" dirty="0"/>
              <a:t> (Life </a:t>
            </a:r>
            <a:r>
              <a:rPr lang="tr-TR" sz="4000" dirty="0" err="1"/>
              <a:t>Cycle</a:t>
            </a:r>
            <a:r>
              <a:rPr lang="tr-TR" sz="4000" dirty="0"/>
              <a:t> </a:t>
            </a:r>
            <a:r>
              <a:rPr lang="tr-TR" sz="4000" dirty="0" err="1"/>
              <a:t>Assessment</a:t>
            </a:r>
            <a:r>
              <a:rPr lang="tr-TR" sz="4000" dirty="0"/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32323"/>
              </a:buClr>
              <a:buSzPts val="2800"/>
              <a:buNone/>
              <a:defRPr/>
            </a:pPr>
            <a:r>
              <a:rPr lang="tr-TR" sz="4000" dirty="0" err="1"/>
              <a:t>Values</a:t>
            </a:r>
            <a:r>
              <a:rPr lang="tr-TR" sz="4000" dirty="0"/>
              <a:t> </a:t>
            </a:r>
            <a:r>
              <a:rPr lang="tr-TR" sz="4000" dirty="0" err="1"/>
              <a:t>for</a:t>
            </a:r>
            <a:r>
              <a:rPr lang="tr-TR" sz="4000" dirty="0"/>
              <a:t> </a:t>
            </a:r>
            <a:r>
              <a:rPr lang="tr-TR" sz="4000" dirty="0" err="1"/>
              <a:t>fish</a:t>
            </a:r>
            <a:r>
              <a:rPr lang="tr-TR" sz="4000" dirty="0"/>
              <a:t> </a:t>
            </a:r>
            <a:r>
              <a:rPr lang="tr-TR" sz="4000" dirty="0" err="1"/>
              <a:t>were</a:t>
            </a:r>
            <a:r>
              <a:rPr lang="tr-TR" sz="4000" dirty="0"/>
              <a:t> not </a:t>
            </a:r>
            <a:r>
              <a:rPr lang="tr-TR" sz="4000" dirty="0" err="1"/>
              <a:t>available</a:t>
            </a:r>
            <a:r>
              <a:rPr lang="tr-TR" sz="4000" dirty="0"/>
              <a:t>, </a:t>
            </a:r>
            <a:r>
              <a:rPr lang="tr-TR" sz="4000" dirty="0" err="1"/>
              <a:t>extracted</a:t>
            </a:r>
            <a:r>
              <a:rPr lang="tr-TR" sz="4000" dirty="0"/>
              <a:t> </a:t>
            </a:r>
            <a:r>
              <a:rPr lang="tr-TR" sz="4000" dirty="0" err="1"/>
              <a:t>from</a:t>
            </a:r>
            <a:r>
              <a:rPr lang="tr-TR" sz="4000" dirty="0"/>
              <a:t> </a:t>
            </a:r>
            <a:r>
              <a:rPr lang="tr-TR" sz="4000" dirty="0" err="1"/>
              <a:t>Willett</a:t>
            </a:r>
            <a:r>
              <a:rPr lang="tr-TR" sz="4000" dirty="0"/>
              <a:t> 2019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40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42F95DF-49D7-E38F-3392-0972DF936366}"/>
              </a:ext>
            </a:extLst>
          </p:cNvPr>
          <p:cNvSpPr txBox="1"/>
          <p:nvPr/>
        </p:nvSpPr>
        <p:spPr>
          <a:xfrm>
            <a:off x="798876" y="12846606"/>
            <a:ext cx="20598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Mekonnen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 M., &amp;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Hoekstra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A. Y. (2011).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green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blue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grey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water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footprint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crops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derived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crop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products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tr-TR" sz="16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Hydrology</a:t>
            </a:r>
            <a:r>
              <a:rPr lang="tr-TR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earth</a:t>
            </a:r>
            <a:r>
              <a:rPr lang="tr-TR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system</a:t>
            </a:r>
            <a:r>
              <a:rPr lang="tr-TR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6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sciences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tr-TR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tr-T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(5), 1577-1600.</a:t>
            </a:r>
          </a:p>
          <a:p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Tha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Glacgow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Declaration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fair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water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footprints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Towards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Fair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Water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Footprints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Understanding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water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footprints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Global North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dependency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on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water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use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tr-TR" sz="16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tr-TR" sz="1600" i="1" dirty="0">
                <a:solidFill>
                  <a:schemeClr val="bg1"/>
                </a:solidFill>
                <a:latin typeface="Calibri" panose="020F0502020204030204" pitchFamily="34" charset="0"/>
              </a:rPr>
              <a:t> Global South ,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Adapted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WWF,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AfDB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(2012).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Africa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Ecological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tr-TR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Footprint</a:t>
            </a:r>
            <a:r>
              <a:rPr lang="tr-T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Report 2012 </a:t>
            </a:r>
            <a:endParaRPr lang="tr-TR" sz="1600" dirty="0">
              <a:solidFill>
                <a:schemeClr val="bg1"/>
              </a:solidFill>
              <a:effectLst/>
            </a:endParaRPr>
          </a:p>
          <a:p>
            <a:r>
              <a:rPr lang="tr-TR" sz="1600" dirty="0">
                <a:solidFill>
                  <a:schemeClr val="bg1"/>
                </a:solidFill>
              </a:rPr>
              <a:t> 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Resim 4" descr="metin, ekran görüntüsü, yazı tipi, marka içeren bir resim&#10;&#10;Açıklama otomatik olarak oluşturuldu">
            <a:extLst>
              <a:ext uri="{FF2B5EF4-FFF2-40B4-BE49-F238E27FC236}">
                <a16:creationId xmlns:a16="http://schemas.microsoft.com/office/drawing/2014/main" id="{EDEA1486-262F-AA5C-B6F0-C87DD459A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29" y="3722406"/>
            <a:ext cx="11720657" cy="6959139"/>
          </a:xfrm>
          <a:prstGeom prst="rect">
            <a:avLst/>
          </a:prstGeom>
        </p:spPr>
      </p:pic>
      <p:sp>
        <p:nvSpPr>
          <p:cNvPr id="4" name="Google Shape;147;p27">
            <a:extLst>
              <a:ext uri="{FF2B5EF4-FFF2-40B4-BE49-F238E27FC236}">
                <a16:creationId xmlns:a16="http://schemas.microsoft.com/office/drawing/2014/main" id="{26DDECE5-C786-3AD6-90AA-3FFACC1D8A0E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96;p26" descr="Image">
            <a:extLst>
              <a:ext uri="{FF2B5EF4-FFF2-40B4-BE49-F238E27FC236}">
                <a16:creationId xmlns:a16="http://schemas.microsoft.com/office/drawing/2014/main" id="{A9CDFB9F-449A-F2C1-96E7-631081407234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9;p26" descr="Image">
            <a:extLst>
              <a:ext uri="{FF2B5EF4-FFF2-40B4-BE49-F238E27FC236}">
                <a16:creationId xmlns:a16="http://schemas.microsoft.com/office/drawing/2014/main" id="{F5A37E1C-0332-9BA9-B6CC-3044A3C2DAE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832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 descr="Image"/>
          <p:cNvSpPr/>
          <p:nvPr/>
        </p:nvSpPr>
        <p:spPr>
          <a:xfrm>
            <a:off x="12200416" y="-25476"/>
            <a:ext cx="12200502" cy="1376695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4294967295"/>
          </p:nvPr>
        </p:nvSpPr>
        <p:spPr>
          <a:xfrm>
            <a:off x="15193987" y="5318300"/>
            <a:ext cx="6629753" cy="65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560"/>
              </a:buClr>
              <a:buSzPts val="3300"/>
              <a:buFont typeface="Helvetica Neue"/>
              <a:buNone/>
            </a:pPr>
            <a:endParaRPr lang="tr-TR" sz="4400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560"/>
              </a:buClr>
              <a:buSzPts val="3300"/>
              <a:buFont typeface="Helvetica Neue"/>
              <a:buNone/>
            </a:pPr>
            <a:endParaRPr lang="tr-TR"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560"/>
              </a:buClr>
              <a:buSzPts val="3300"/>
              <a:buFont typeface="Helvetica Neue"/>
              <a:buNone/>
            </a:pPr>
            <a:r>
              <a:rPr lang="tr-TR" sz="4400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1785.411 ­± 909.3 m</a:t>
            </a:r>
            <a:r>
              <a:rPr lang="tr-TR" sz="4400" b="0" i="0" u="none" strike="noStrike" cap="none" baseline="30000" dirty="0">
                <a:solidFill>
                  <a:schemeClr val="tx1">
                    <a:lumMod val="90000"/>
                    <a:lumOff val="1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tr-TR" sz="4400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/ton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A1560"/>
              </a:buClr>
              <a:buSzPts val="3300"/>
              <a:buNone/>
            </a:pPr>
            <a:endParaRPr lang="tr-TR"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A1560"/>
              </a:buClr>
              <a:buSzPts val="3300"/>
              <a:buNone/>
            </a:pPr>
            <a:r>
              <a:rPr lang="tr-TR" sz="4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Türkiye 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2271.90 ­± 1016.11 m</a:t>
            </a:r>
            <a:r>
              <a:rPr lang="tr-TR" sz="4400" b="0" i="0" u="none" strike="noStrike" cap="none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/ton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A1560"/>
              </a:buClr>
              <a:buSzPts val="3300"/>
              <a:buNone/>
            </a:pPr>
            <a:endParaRPr lang="tr-TR" sz="4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A1560"/>
              </a:buClr>
              <a:buSzPts val="3300"/>
              <a:buNone/>
            </a:pPr>
            <a:r>
              <a:rPr lang="tr-TR" sz="4400" b="0" i="0" u="none" strike="noStrike" cap="none" dirty="0" err="1">
                <a:solidFill>
                  <a:schemeClr val="accent3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Portugal</a:t>
            </a:r>
            <a:r>
              <a:rPr lang="tr-TR" sz="4400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1485.46 ­± 767.28 m</a:t>
            </a:r>
            <a:r>
              <a:rPr lang="tr-TR" sz="4400" b="0" i="0" u="none" strike="noStrike" cap="none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tr-TR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/ton </a:t>
            </a:r>
            <a:endParaRPr sz="4400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23"/>
          <p:cNvSpPr txBox="1">
            <a:spLocks noGrp="1"/>
          </p:cNvSpPr>
          <p:nvPr>
            <p:ph type="ctrTitle" idx="4294967295"/>
          </p:nvPr>
        </p:nvSpPr>
        <p:spPr>
          <a:xfrm>
            <a:off x="1272375" y="971519"/>
            <a:ext cx="21971004" cy="31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A1560"/>
              </a:buClr>
              <a:buSzPts val="11600"/>
              <a:buFont typeface="Helvetica Neue"/>
              <a:buNone/>
            </a:pP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water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menus</a:t>
            </a:r>
            <a:endParaRPr sz="5400" b="1" i="0" u="none" strike="noStrike" cap="none" dirty="0">
              <a:solidFill>
                <a:schemeClr val="accent2">
                  <a:lumMod val="5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23" descr="Image"/>
          <p:cNvSpPr/>
          <p:nvPr/>
        </p:nvSpPr>
        <p:spPr>
          <a:xfrm>
            <a:off x="21226239" y="12260844"/>
            <a:ext cx="2021072" cy="69861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0E453D8-213F-05B5-BF3B-E6676B19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86" y="2827029"/>
            <a:ext cx="14351501" cy="8602971"/>
          </a:xfrm>
          <a:prstGeom prst="rect">
            <a:avLst/>
          </a:prstGeom>
        </p:spPr>
      </p:pic>
      <p:sp>
        <p:nvSpPr>
          <p:cNvPr id="3" name="Google Shape;147;p27">
            <a:extLst>
              <a:ext uri="{FF2B5EF4-FFF2-40B4-BE49-F238E27FC236}">
                <a16:creationId xmlns:a16="http://schemas.microsoft.com/office/drawing/2014/main" id="{261D0723-6227-F212-48AB-D5774575F30A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Google Shape;296;p26" descr="Image">
            <a:extLst>
              <a:ext uri="{FF2B5EF4-FFF2-40B4-BE49-F238E27FC236}">
                <a16:creationId xmlns:a16="http://schemas.microsoft.com/office/drawing/2014/main" id="{4F85BE39-0CAB-0539-EBE9-05667B8AF646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0C1D9AE7-379F-9F7C-7597-26B9A5E655C3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139;p26" descr="Image">
            <a:extLst>
              <a:ext uri="{FF2B5EF4-FFF2-40B4-BE49-F238E27FC236}">
                <a16:creationId xmlns:a16="http://schemas.microsoft.com/office/drawing/2014/main" id="{7AE45F91-AD28-8EE1-3EED-4BCF66B177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029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E61439-EDC8-E0D7-A860-EC521A98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menu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components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98BD816-3631-3AA2-17E0-B369981A4A6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6500" y="4248504"/>
            <a:ext cx="21971000" cy="580989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Grafik 4" descr="İnek düz dolguyla">
            <a:extLst>
              <a:ext uri="{FF2B5EF4-FFF2-40B4-BE49-F238E27FC236}">
                <a16:creationId xmlns:a16="http://schemas.microsoft.com/office/drawing/2014/main" id="{F350A772-2106-CF44-6FFF-052F8FEAF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0153" y="3308344"/>
            <a:ext cx="4011017" cy="4011017"/>
          </a:xfrm>
          <a:prstGeom prst="rect">
            <a:avLst/>
          </a:prstGeom>
        </p:spPr>
      </p:pic>
      <p:pic>
        <p:nvPicPr>
          <p:cNvPr id="7" name="Grafik 6" descr="Tavuk düz dolguyla">
            <a:extLst>
              <a:ext uri="{FF2B5EF4-FFF2-40B4-BE49-F238E27FC236}">
                <a16:creationId xmlns:a16="http://schemas.microsoft.com/office/drawing/2014/main" id="{E3C40318-9DBD-F4D2-4497-BCE2A2225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7585" y="5598741"/>
            <a:ext cx="3090139" cy="3090139"/>
          </a:xfrm>
          <a:prstGeom prst="rect">
            <a:avLst/>
          </a:prstGeom>
        </p:spPr>
      </p:pic>
      <p:sp>
        <p:nvSpPr>
          <p:cNvPr id="8" name="Aşağı Ok 7">
            <a:extLst>
              <a:ext uri="{FF2B5EF4-FFF2-40B4-BE49-F238E27FC236}">
                <a16:creationId xmlns:a16="http://schemas.microsoft.com/office/drawing/2014/main" id="{64000975-DC3E-3BD7-79B4-78B649E50A30}"/>
              </a:ext>
            </a:extLst>
          </p:cNvPr>
          <p:cNvSpPr/>
          <p:nvPr/>
        </p:nvSpPr>
        <p:spPr>
          <a:xfrm rot="10800000">
            <a:off x="2379475" y="8183584"/>
            <a:ext cx="1156714" cy="2092141"/>
          </a:xfrm>
          <a:prstGeom prst="downArrow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5552F84-174A-7CC0-EBB5-E9D4D2A56D57}"/>
              </a:ext>
            </a:extLst>
          </p:cNvPr>
          <p:cNvSpPr txBox="1"/>
          <p:nvPr/>
        </p:nvSpPr>
        <p:spPr>
          <a:xfrm>
            <a:off x="3257891" y="8906488"/>
            <a:ext cx="6901245" cy="646331"/>
          </a:xfrm>
          <a:prstGeom prst="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carbon and water footprint</a:t>
            </a:r>
          </a:p>
        </p:txBody>
      </p:sp>
      <p:pic>
        <p:nvPicPr>
          <p:cNvPr id="12" name="Grafik 11" descr="Soy düz dolguyla">
            <a:extLst>
              <a:ext uri="{FF2B5EF4-FFF2-40B4-BE49-F238E27FC236}">
                <a16:creationId xmlns:a16="http://schemas.microsoft.com/office/drawing/2014/main" id="{439CD256-A214-8D79-4E04-99581AE59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7815840" y="4696806"/>
            <a:ext cx="2578566" cy="2578566"/>
          </a:xfrm>
          <a:prstGeom prst="rect">
            <a:avLst/>
          </a:prstGeom>
        </p:spPr>
      </p:pic>
      <p:pic>
        <p:nvPicPr>
          <p:cNvPr id="14" name="Grafik 13" descr="Tane düz dolguyla">
            <a:extLst>
              <a:ext uri="{FF2B5EF4-FFF2-40B4-BE49-F238E27FC236}">
                <a16:creationId xmlns:a16="http://schemas.microsoft.com/office/drawing/2014/main" id="{1B450792-72B2-85B6-0134-2DA7423B5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043154" y="4551622"/>
            <a:ext cx="2723750" cy="2723750"/>
          </a:xfrm>
          <a:prstGeom prst="rect">
            <a:avLst/>
          </a:prstGeom>
        </p:spPr>
      </p:pic>
      <p:sp>
        <p:nvSpPr>
          <p:cNvPr id="15" name="Aşağı Ok 14">
            <a:extLst>
              <a:ext uri="{FF2B5EF4-FFF2-40B4-BE49-F238E27FC236}">
                <a16:creationId xmlns:a16="http://schemas.microsoft.com/office/drawing/2014/main" id="{C701777D-F474-A83B-6201-946BA9FCE27B}"/>
              </a:ext>
            </a:extLst>
          </p:cNvPr>
          <p:cNvSpPr/>
          <p:nvPr/>
        </p:nvSpPr>
        <p:spPr>
          <a:xfrm>
            <a:off x="11803336" y="8183584"/>
            <a:ext cx="1156714" cy="2092141"/>
          </a:xfrm>
          <a:prstGeom prst="downArrow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A5C57A9-637F-6E5B-8F40-E9D5391A299A}"/>
              </a:ext>
            </a:extLst>
          </p:cNvPr>
          <p:cNvSpPr txBox="1"/>
          <p:nvPr/>
        </p:nvSpPr>
        <p:spPr>
          <a:xfrm>
            <a:off x="12741235" y="8887356"/>
            <a:ext cx="6901245" cy="646331"/>
          </a:xfrm>
          <a:prstGeom prst="rect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carbon and water footprint</a:t>
            </a:r>
          </a:p>
        </p:txBody>
      </p:sp>
      <p:pic>
        <p:nvPicPr>
          <p:cNvPr id="18" name="Grafik 17" descr="Patlıcan düz dolguyla">
            <a:extLst>
              <a:ext uri="{FF2B5EF4-FFF2-40B4-BE49-F238E27FC236}">
                <a16:creationId xmlns:a16="http://schemas.microsoft.com/office/drawing/2014/main" id="{73364DB9-4464-DC90-5D13-E068F436C6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960113" y="5342273"/>
            <a:ext cx="2021077" cy="2021077"/>
          </a:xfrm>
          <a:prstGeom prst="rect">
            <a:avLst/>
          </a:prstGeom>
        </p:spPr>
      </p:pic>
      <p:pic>
        <p:nvPicPr>
          <p:cNvPr id="19" name="Grafik 18" descr="Meyve kasesi düz dolguyla">
            <a:extLst>
              <a:ext uri="{FF2B5EF4-FFF2-40B4-BE49-F238E27FC236}">
                <a16:creationId xmlns:a16="http://schemas.microsoft.com/office/drawing/2014/main" id="{972AF0A4-9F7B-BED5-AD05-C0E9A4DCA3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679068" y="5059338"/>
            <a:ext cx="2216034" cy="2216034"/>
          </a:xfrm>
          <a:prstGeom prst="rect">
            <a:avLst/>
          </a:prstGeom>
        </p:spPr>
      </p:pic>
      <p:pic>
        <p:nvPicPr>
          <p:cNvPr id="20" name="Grafik 19" descr="Yaban Mersini düz dolguyla">
            <a:extLst>
              <a:ext uri="{FF2B5EF4-FFF2-40B4-BE49-F238E27FC236}">
                <a16:creationId xmlns:a16="http://schemas.microsoft.com/office/drawing/2014/main" id="{E1B23E3F-7578-A24D-B6DD-FAB05C07C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546403" y="4329277"/>
            <a:ext cx="1845118" cy="1845118"/>
          </a:xfrm>
          <a:prstGeom prst="rect">
            <a:avLst/>
          </a:prstGeom>
        </p:spPr>
      </p:pic>
      <p:pic>
        <p:nvPicPr>
          <p:cNvPr id="21" name="Grafik 20" descr="Avokado düz dolguyla">
            <a:extLst>
              <a:ext uri="{FF2B5EF4-FFF2-40B4-BE49-F238E27FC236}">
                <a16:creationId xmlns:a16="http://schemas.microsoft.com/office/drawing/2014/main" id="{BD00BBD8-8725-875D-C2AE-90799AD1CE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58740" y="5474242"/>
            <a:ext cx="1845119" cy="1845119"/>
          </a:xfrm>
          <a:prstGeom prst="rect">
            <a:avLst/>
          </a:prstGeom>
        </p:spPr>
      </p:pic>
      <p:sp>
        <p:nvSpPr>
          <p:cNvPr id="10" name="Google Shape;147;p27">
            <a:extLst>
              <a:ext uri="{FF2B5EF4-FFF2-40B4-BE49-F238E27FC236}">
                <a16:creationId xmlns:a16="http://schemas.microsoft.com/office/drawing/2014/main" id="{D5EBB1F8-AF1E-DF04-F7DF-3A704170A7CD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" name="Google Shape;296;p26" descr="Image">
            <a:extLst>
              <a:ext uri="{FF2B5EF4-FFF2-40B4-BE49-F238E27FC236}">
                <a16:creationId xmlns:a16="http://schemas.microsoft.com/office/drawing/2014/main" id="{6C23E620-8EE9-E744-2261-975C283EA867}"/>
              </a:ext>
            </a:extLst>
          </p:cNvPr>
          <p:cNvPicPr preferRelativeResize="0"/>
          <p:nvPr/>
        </p:nvPicPr>
        <p:blipFill rotWithShape="1">
          <a:blip r:embed="rId19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Dikdörtgen 21">
            <a:extLst>
              <a:ext uri="{FF2B5EF4-FFF2-40B4-BE49-F238E27FC236}">
                <a16:creationId xmlns:a16="http://schemas.microsoft.com/office/drawing/2014/main" id="{252B0D8F-63E7-EFEA-D3E5-64E6F55B713E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oogle Shape;139;p26" descr="Image">
            <a:extLst>
              <a:ext uri="{FF2B5EF4-FFF2-40B4-BE49-F238E27FC236}">
                <a16:creationId xmlns:a16="http://schemas.microsoft.com/office/drawing/2014/main" id="{DE7D5D0C-62F2-6C4D-E988-32C03ADD9744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377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CBE173D-A05C-4651-908E-FE8B81221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60477E8-47DC-4FEA-D444-F5E135E6502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esim 5" descr="harita, metin, atlas içeren bir resim&#10;&#10;Açıklama otomatik olarak oluşturuldu">
            <a:extLst>
              <a:ext uri="{FF2B5EF4-FFF2-40B4-BE49-F238E27FC236}">
                <a16:creationId xmlns:a16="http://schemas.microsoft.com/office/drawing/2014/main" id="{659C22D9-476A-1A94-B52C-DB54E7140B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357" y="1762089"/>
            <a:ext cx="21144037" cy="10105200"/>
          </a:xfrm>
          <a:prstGeom prst="rect">
            <a:avLst/>
          </a:prstGeom>
        </p:spPr>
      </p:pic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id="{74469832-CBC6-D12E-C1AB-96FEF99BC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5475490"/>
              </p:ext>
            </p:extLst>
          </p:nvPr>
        </p:nvGraphicFramePr>
        <p:xfrm>
          <a:off x="5711683" y="6591271"/>
          <a:ext cx="5927690" cy="6232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9D4AFDA8-DDAF-95F6-FF3D-6C62DBFB1F21}"/>
              </a:ext>
            </a:extLst>
          </p:cNvPr>
          <p:cNvSpPr/>
          <p:nvPr/>
        </p:nvSpPr>
        <p:spPr>
          <a:xfrm>
            <a:off x="13701735" y="5186515"/>
            <a:ext cx="7007407" cy="3554651"/>
          </a:xfrm>
          <a:custGeom>
            <a:avLst/>
            <a:gdLst>
              <a:gd name="connsiteX0" fmla="*/ 0 w 7007407"/>
              <a:gd name="connsiteY0" fmla="*/ 1777326 h 3554651"/>
              <a:gd name="connsiteX1" fmla="*/ 3503704 w 7007407"/>
              <a:gd name="connsiteY1" fmla="*/ 0 h 3554651"/>
              <a:gd name="connsiteX2" fmla="*/ 7007408 w 7007407"/>
              <a:gd name="connsiteY2" fmla="*/ 1777326 h 3554651"/>
              <a:gd name="connsiteX3" fmla="*/ 3503704 w 7007407"/>
              <a:gd name="connsiteY3" fmla="*/ 3554652 h 3554651"/>
              <a:gd name="connsiteX4" fmla="*/ 0 w 7007407"/>
              <a:gd name="connsiteY4" fmla="*/ 1777326 h 355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7407" h="3554651" extrusionOk="0">
                <a:moveTo>
                  <a:pt x="0" y="1777326"/>
                </a:moveTo>
                <a:cubicBezTo>
                  <a:pt x="-45037" y="767956"/>
                  <a:pt x="1497865" y="26571"/>
                  <a:pt x="3503704" y="0"/>
                </a:cubicBezTo>
                <a:cubicBezTo>
                  <a:pt x="5536375" y="20553"/>
                  <a:pt x="6975973" y="796736"/>
                  <a:pt x="7007408" y="1777326"/>
                </a:cubicBezTo>
                <a:cubicBezTo>
                  <a:pt x="6805490" y="2956100"/>
                  <a:pt x="5405070" y="3740793"/>
                  <a:pt x="3503704" y="3554652"/>
                </a:cubicBezTo>
                <a:cubicBezTo>
                  <a:pt x="1428991" y="3478235"/>
                  <a:pt x="41976" y="2778972"/>
                  <a:pt x="0" y="1777326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83D8A1-3CFF-490A-BD25-075344E0A367}"/>
              </a:ext>
            </a:extLst>
          </p:cNvPr>
          <p:cNvSpPr/>
          <p:nvPr/>
        </p:nvSpPr>
        <p:spPr>
          <a:xfrm>
            <a:off x="-65201" y="5113708"/>
            <a:ext cx="2934866" cy="3094540"/>
          </a:xfrm>
          <a:custGeom>
            <a:avLst/>
            <a:gdLst>
              <a:gd name="connsiteX0" fmla="*/ 0 w 2934866"/>
              <a:gd name="connsiteY0" fmla="*/ 1547270 h 3094540"/>
              <a:gd name="connsiteX1" fmla="*/ 1467433 w 2934866"/>
              <a:gd name="connsiteY1" fmla="*/ 0 h 3094540"/>
              <a:gd name="connsiteX2" fmla="*/ 2934866 w 2934866"/>
              <a:gd name="connsiteY2" fmla="*/ 1547270 h 3094540"/>
              <a:gd name="connsiteX3" fmla="*/ 1467433 w 2934866"/>
              <a:gd name="connsiteY3" fmla="*/ 3094540 h 3094540"/>
              <a:gd name="connsiteX4" fmla="*/ 0 w 2934866"/>
              <a:gd name="connsiteY4" fmla="*/ 1547270 h 309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866" h="3094540" extrusionOk="0">
                <a:moveTo>
                  <a:pt x="0" y="1547270"/>
                </a:moveTo>
                <a:cubicBezTo>
                  <a:pt x="-124920" y="615682"/>
                  <a:pt x="623846" y="12440"/>
                  <a:pt x="1467433" y="0"/>
                </a:cubicBezTo>
                <a:cubicBezTo>
                  <a:pt x="2315500" y="7921"/>
                  <a:pt x="2918064" y="693270"/>
                  <a:pt x="2934866" y="1547270"/>
                </a:cubicBezTo>
                <a:cubicBezTo>
                  <a:pt x="2823069" y="2510979"/>
                  <a:pt x="2250947" y="3243373"/>
                  <a:pt x="1467433" y="3094540"/>
                </a:cubicBezTo>
                <a:cubicBezTo>
                  <a:pt x="573580" y="3048903"/>
                  <a:pt x="139848" y="2468625"/>
                  <a:pt x="0" y="1547270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A06D30-1E65-65AD-B588-51DDECBDB7D4}"/>
              </a:ext>
            </a:extLst>
          </p:cNvPr>
          <p:cNvSpPr/>
          <p:nvPr/>
        </p:nvSpPr>
        <p:spPr>
          <a:xfrm>
            <a:off x="8672535" y="2956522"/>
            <a:ext cx="2348707" cy="1865310"/>
          </a:xfrm>
          <a:custGeom>
            <a:avLst/>
            <a:gdLst>
              <a:gd name="connsiteX0" fmla="*/ 0 w 2348707"/>
              <a:gd name="connsiteY0" fmla="*/ 932655 h 1865310"/>
              <a:gd name="connsiteX1" fmla="*/ 1174354 w 2348707"/>
              <a:gd name="connsiteY1" fmla="*/ 0 h 1865310"/>
              <a:gd name="connsiteX2" fmla="*/ 2348708 w 2348707"/>
              <a:gd name="connsiteY2" fmla="*/ 932655 h 1865310"/>
              <a:gd name="connsiteX3" fmla="*/ 1174354 w 2348707"/>
              <a:gd name="connsiteY3" fmla="*/ 1865310 h 1865310"/>
              <a:gd name="connsiteX4" fmla="*/ 0 w 2348707"/>
              <a:gd name="connsiteY4" fmla="*/ 932655 h 18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707" h="1865310" extrusionOk="0">
                <a:moveTo>
                  <a:pt x="0" y="932655"/>
                </a:moveTo>
                <a:cubicBezTo>
                  <a:pt x="-58361" y="381566"/>
                  <a:pt x="463778" y="23269"/>
                  <a:pt x="1174354" y="0"/>
                </a:cubicBezTo>
                <a:cubicBezTo>
                  <a:pt x="1878400" y="11677"/>
                  <a:pt x="2267026" y="420161"/>
                  <a:pt x="2348708" y="932655"/>
                </a:cubicBezTo>
                <a:cubicBezTo>
                  <a:pt x="2264977" y="1529514"/>
                  <a:pt x="1806411" y="1956629"/>
                  <a:pt x="1174354" y="1865310"/>
                </a:cubicBezTo>
                <a:cubicBezTo>
                  <a:pt x="468647" y="1834053"/>
                  <a:pt x="55757" y="1474387"/>
                  <a:pt x="0" y="932655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A2C416DB-60B4-EA52-4BAA-2FF7403825F8}"/>
                  </a:ext>
                </a:extLst>
              </p14:cNvPr>
              <p14:cNvContentPartPr/>
              <p14:nvPr/>
            </p14:nvContentPartPr>
            <p14:xfrm>
              <a:off x="9024271" y="4895983"/>
              <a:ext cx="774604" cy="2601505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A2C416DB-60B4-EA52-4BAA-2FF7403825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88260" y="4859981"/>
                <a:ext cx="846267" cy="2673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8B73D70F-D310-91B2-1713-A22114C2A39B}"/>
                  </a:ext>
                </a:extLst>
              </p14:cNvPr>
              <p14:cNvContentPartPr/>
              <p14:nvPr/>
            </p14:nvContentPartPr>
            <p14:xfrm>
              <a:off x="10807711" y="6494023"/>
              <a:ext cx="2946909" cy="605991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8B73D70F-D310-91B2-1713-A22114C2A3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71712" y="6458016"/>
                <a:ext cx="3018548" cy="67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DB9510EC-CBF0-72CE-DEF0-D52B9BE1FA66}"/>
                  </a:ext>
                </a:extLst>
              </p14:cNvPr>
              <p14:cNvContentPartPr/>
              <p14:nvPr/>
            </p14:nvContentPartPr>
            <p14:xfrm>
              <a:off x="2498551" y="5638663"/>
              <a:ext cx="3702918" cy="185080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DB9510EC-CBF0-72CE-DEF0-D52B9BE1FA6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62555" y="5602662"/>
                <a:ext cx="3774550" cy="192244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Başlık 1">
            <a:extLst>
              <a:ext uri="{FF2B5EF4-FFF2-40B4-BE49-F238E27FC236}">
                <a16:creationId xmlns:a16="http://schemas.microsoft.com/office/drawing/2014/main" id="{05DF001B-CE36-7F22-BCD1-D2E61ACC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82" y="164431"/>
            <a:ext cx="21971000" cy="1435100"/>
          </a:xfrm>
        </p:spPr>
        <p:txBody>
          <a:bodyPr>
            <a:noAutofit/>
          </a:bodyPr>
          <a:lstStyle/>
          <a:p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menu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components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endParaRPr lang="en-US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Google Shape;147;p27">
            <a:extLst>
              <a:ext uri="{FF2B5EF4-FFF2-40B4-BE49-F238E27FC236}">
                <a16:creationId xmlns:a16="http://schemas.microsoft.com/office/drawing/2014/main" id="{5C72703B-8423-55BE-9B94-D4620B5222DB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5C3F2421-268B-CED4-531B-85B23DA85437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oogle Shape;296;p26" descr="Image">
            <a:extLst>
              <a:ext uri="{FF2B5EF4-FFF2-40B4-BE49-F238E27FC236}">
                <a16:creationId xmlns:a16="http://schemas.microsoft.com/office/drawing/2014/main" id="{1218EBE5-0E1B-A745-3D68-71DBF5B02149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9;p26" descr="Image">
            <a:extLst>
              <a:ext uri="{FF2B5EF4-FFF2-40B4-BE49-F238E27FC236}">
                <a16:creationId xmlns:a16="http://schemas.microsoft.com/office/drawing/2014/main" id="{2F988FBF-0EE4-1D56-E375-510754DECAF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991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1A09B9D3-690B-94E9-20D1-FA65C2024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803981"/>
              </p:ext>
            </p:extLst>
          </p:nvPr>
        </p:nvGraphicFramePr>
        <p:xfrm>
          <a:off x="737780" y="2511017"/>
          <a:ext cx="19897557" cy="17785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632519">
                  <a:extLst>
                    <a:ext uri="{9D8B030D-6E8A-4147-A177-3AD203B41FA5}">
                      <a16:colId xmlns:a16="http://schemas.microsoft.com/office/drawing/2014/main" val="1444776177"/>
                    </a:ext>
                  </a:extLst>
                </a:gridCol>
                <a:gridCol w="6632519">
                  <a:extLst>
                    <a:ext uri="{9D8B030D-6E8A-4147-A177-3AD203B41FA5}">
                      <a16:colId xmlns:a16="http://schemas.microsoft.com/office/drawing/2014/main" val="2957340615"/>
                    </a:ext>
                  </a:extLst>
                </a:gridCol>
                <a:gridCol w="6632519">
                  <a:extLst>
                    <a:ext uri="{9D8B030D-6E8A-4147-A177-3AD203B41FA5}">
                      <a16:colId xmlns:a16="http://schemas.microsoft.com/office/drawing/2014/main" val="1610893466"/>
                    </a:ext>
                  </a:extLst>
                </a:gridCol>
              </a:tblGrid>
              <a:tr h="1778592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Crotia</a:t>
                      </a:r>
                      <a:endParaRPr lang="en-US" sz="6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Portugal </a:t>
                      </a:r>
                      <a:endParaRPr lang="en-US" sz="6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Türkiye</a:t>
                      </a:r>
                      <a:endParaRPr lang="en-US" sz="6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1355413"/>
                  </a:ext>
                </a:extLst>
              </a:tr>
            </a:tbl>
          </a:graphicData>
        </a:graphic>
      </p:graphicFrame>
      <p:pic>
        <p:nvPicPr>
          <p:cNvPr id="9" name="Grafik 8" descr="Yengeç düz dolguyla">
            <a:extLst>
              <a:ext uri="{FF2B5EF4-FFF2-40B4-BE49-F238E27FC236}">
                <a16:creationId xmlns:a16="http://schemas.microsoft.com/office/drawing/2014/main" id="{3E89467D-00E1-6E5F-5CD1-F35BFB63F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0360" y="4458615"/>
            <a:ext cx="2525298" cy="2525298"/>
          </a:xfrm>
          <a:prstGeom prst="rect">
            <a:avLst/>
          </a:prstGeom>
        </p:spPr>
      </p:pic>
      <p:pic>
        <p:nvPicPr>
          <p:cNvPr id="15" name="Grafik 14" descr="Yasak işareti düz dolguyla">
            <a:extLst>
              <a:ext uri="{FF2B5EF4-FFF2-40B4-BE49-F238E27FC236}">
                <a16:creationId xmlns:a16="http://schemas.microsoft.com/office/drawing/2014/main" id="{F18A49A1-F51C-9A83-5429-D547F5C66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2463" y="4989419"/>
            <a:ext cx="2600894" cy="2600894"/>
          </a:xfrm>
          <a:prstGeom prst="rect">
            <a:avLst/>
          </a:prstGeom>
        </p:spPr>
      </p:pic>
      <p:pic>
        <p:nvPicPr>
          <p:cNvPr id="17" name="Grafik 16" descr="İnek düz dolguyla">
            <a:extLst>
              <a:ext uri="{FF2B5EF4-FFF2-40B4-BE49-F238E27FC236}">
                <a16:creationId xmlns:a16="http://schemas.microsoft.com/office/drawing/2014/main" id="{0DC6FDB5-E026-6164-5342-EDDDBAAF0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63937" y="3577152"/>
            <a:ext cx="4017627" cy="4017627"/>
          </a:xfrm>
          <a:prstGeom prst="rect">
            <a:avLst/>
          </a:prstGeom>
        </p:spPr>
      </p:pic>
      <p:pic>
        <p:nvPicPr>
          <p:cNvPr id="19" name="Grafik 18" descr="Balık düz dolguyla">
            <a:extLst>
              <a:ext uri="{FF2B5EF4-FFF2-40B4-BE49-F238E27FC236}">
                <a16:creationId xmlns:a16="http://schemas.microsoft.com/office/drawing/2014/main" id="{C20D1D99-AC00-603A-0EA3-7802089C4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62081" y="4458615"/>
            <a:ext cx="2525298" cy="2525298"/>
          </a:xfrm>
          <a:prstGeom prst="rect">
            <a:avLst/>
          </a:prstGeom>
        </p:spPr>
      </p:pic>
      <p:pic>
        <p:nvPicPr>
          <p:cNvPr id="21" name="Grafik 20" descr="Klasör Arama düz dolguyla">
            <a:extLst>
              <a:ext uri="{FF2B5EF4-FFF2-40B4-BE49-F238E27FC236}">
                <a16:creationId xmlns:a16="http://schemas.microsoft.com/office/drawing/2014/main" id="{499DB686-4B58-FB28-295B-762B6C86B7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1789" y="4153193"/>
            <a:ext cx="2525297" cy="252529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9836D2E-E137-577F-49BA-F6B2E8755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9348" y="7268054"/>
            <a:ext cx="4045896" cy="2904746"/>
          </a:xfrm>
          <a:prstGeom prst="rect">
            <a:avLst/>
          </a:prstGeom>
          <a:ln>
            <a:noFill/>
          </a:ln>
        </p:spPr>
      </p:pic>
      <p:sp>
        <p:nvSpPr>
          <p:cNvPr id="20" name="Başlık 1">
            <a:extLst>
              <a:ext uri="{FF2B5EF4-FFF2-40B4-BE49-F238E27FC236}">
                <a16:creationId xmlns:a16="http://schemas.microsoft.com/office/drawing/2014/main" id="{E2FA2A68-2E9F-2DAC-D619-56D5C713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09" y="741541"/>
            <a:ext cx="21971000" cy="1435100"/>
          </a:xfrm>
        </p:spPr>
        <p:txBody>
          <a:bodyPr>
            <a:noAutofit/>
          </a:bodyPr>
          <a:lstStyle/>
          <a:p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menu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components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endParaRPr lang="en-US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Google Shape;147;p27">
            <a:extLst>
              <a:ext uri="{FF2B5EF4-FFF2-40B4-BE49-F238E27FC236}">
                <a16:creationId xmlns:a16="http://schemas.microsoft.com/office/drawing/2014/main" id="{E4E19024-6082-4CBA-E991-250D06D963F0}"/>
              </a:ext>
            </a:extLst>
          </p:cNvPr>
          <p:cNvSpPr/>
          <p:nvPr/>
        </p:nvSpPr>
        <p:spPr>
          <a:xfrm>
            <a:off x="22131882" y="0"/>
            <a:ext cx="2252118" cy="13732935"/>
          </a:xfrm>
          <a:prstGeom prst="rect">
            <a:avLst/>
          </a:prstGeom>
          <a:solidFill>
            <a:srgbClr val="DD82A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ADA0DB0D-2D24-A887-627B-C61FE1C1EB0F}"/>
              </a:ext>
            </a:extLst>
          </p:cNvPr>
          <p:cNvSpPr/>
          <p:nvPr/>
        </p:nvSpPr>
        <p:spPr>
          <a:xfrm>
            <a:off x="-83213" y="12686192"/>
            <a:ext cx="22215095" cy="1092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oogle Shape;296;p26" descr="Image">
            <a:extLst>
              <a:ext uri="{FF2B5EF4-FFF2-40B4-BE49-F238E27FC236}">
                <a16:creationId xmlns:a16="http://schemas.microsoft.com/office/drawing/2014/main" id="{3B4B83D6-8806-FC6B-B969-C5D5DB193EA7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9;p26" descr="Image">
            <a:extLst>
              <a:ext uri="{FF2B5EF4-FFF2-40B4-BE49-F238E27FC236}">
                <a16:creationId xmlns:a16="http://schemas.microsoft.com/office/drawing/2014/main" id="{9BC465EA-E925-40EC-1DD8-7F3D115CD0E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544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A67FA56-2FCA-0977-8EE6-6BCE928D5D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42020" y="3575050"/>
            <a:ext cx="17787353" cy="822127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New chapter: Sustainable Nutrition </a:t>
            </a:r>
          </a:p>
          <a:p>
            <a:r>
              <a:rPr lang="en-US" dirty="0"/>
              <a:t>Why sustainable nutrition? </a:t>
            </a:r>
          </a:p>
          <a:p>
            <a:r>
              <a:rPr lang="en-US" dirty="0"/>
              <a:t>What is sustainable nutrition? </a:t>
            </a:r>
          </a:p>
          <a:p>
            <a:r>
              <a:rPr lang="en-US" dirty="0"/>
              <a:t>Mediterranean diet</a:t>
            </a:r>
          </a:p>
          <a:p>
            <a:r>
              <a:rPr lang="en-US" dirty="0"/>
              <a:t>Sustainable agriculture for sustainable nutrition </a:t>
            </a:r>
          </a:p>
          <a:p>
            <a:r>
              <a:rPr lang="en-US" dirty="0"/>
              <a:t>Recommendations for sustainable nutrition </a:t>
            </a:r>
          </a:p>
          <a:p>
            <a:r>
              <a:rPr lang="en-US" dirty="0"/>
              <a:t>	Recommendations for food groups</a:t>
            </a:r>
          </a:p>
          <a:p>
            <a:r>
              <a:rPr lang="en-US" dirty="0"/>
              <a:t>	Sustainable shopping recommendations </a:t>
            </a:r>
          </a:p>
          <a:p>
            <a:r>
              <a:rPr lang="en-US" dirty="0"/>
              <a:t>	Seasonal consumption recommendations</a:t>
            </a:r>
          </a:p>
          <a:p>
            <a:r>
              <a:rPr lang="en-US" dirty="0"/>
              <a:t>Turkish cuisine and sustainability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Resim 4" descr="metin, insan yüzü, ekran görüntüsü, kadın içeren bir resim&#10;&#10;Açıklama otomatik olarak oluşturuldu">
            <a:extLst>
              <a:ext uri="{FF2B5EF4-FFF2-40B4-BE49-F238E27FC236}">
                <a16:creationId xmlns:a16="http://schemas.microsoft.com/office/drawing/2014/main" id="{8A6BA626-130E-5E82-523C-0418648B2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r="10846"/>
          <a:stretch/>
        </p:blipFill>
        <p:spPr>
          <a:xfrm>
            <a:off x="793141" y="3575050"/>
            <a:ext cx="3722914" cy="656590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D140A03F-AE3C-C015-E386-56FA77084D27}"/>
              </a:ext>
            </a:extLst>
          </p:cNvPr>
          <p:cNvSpPr txBox="1">
            <a:spLocks/>
          </p:cNvSpPr>
          <p:nvPr/>
        </p:nvSpPr>
        <p:spPr>
          <a:xfrm>
            <a:off x="793141" y="547645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define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  <a:br>
              <a:rPr lang="tr-TR" sz="6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menu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r-TR" sz="6000" dirty="0" err="1">
                <a:solidFill>
                  <a:schemeClr val="accent3">
                    <a:lumMod val="50000"/>
                  </a:schemeClr>
                </a:solidFill>
              </a:rPr>
              <a:t>components</a:t>
            </a:r>
            <a:r>
              <a:rPr lang="tr-TR" sz="6000" dirty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tr-TR" sz="6600" dirty="0" err="1">
                <a:solidFill>
                  <a:schemeClr val="accent3">
                    <a:lumMod val="50000"/>
                  </a:schemeClr>
                </a:solidFill>
              </a:rPr>
              <a:t>footprint</a:t>
            </a:r>
            <a:endParaRPr lang="en-US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1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03DB80-766F-EBF7-3778-9281FD29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499"/>
            <a:ext cx="21971000" cy="28665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Diet related health problems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Türkiye</a:t>
            </a:r>
          </a:p>
        </p:txBody>
      </p:sp>
      <p:pic>
        <p:nvPicPr>
          <p:cNvPr id="6" name="Resim 5" descr="metin, ekran görüntüsü, diyagram, yazı tipi içeren bir resim&#10;&#10;Açıklama otomatik olarak oluşturuldu">
            <a:extLst>
              <a:ext uri="{FF2B5EF4-FFF2-40B4-BE49-F238E27FC236}">
                <a16:creationId xmlns:a16="http://schemas.microsoft.com/office/drawing/2014/main" id="{3E1A12DD-AE07-4E3E-5497-2B065DC9A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4" y="4406759"/>
            <a:ext cx="10059923" cy="7292434"/>
          </a:xfrm>
          <a:prstGeom prst="rect">
            <a:avLst/>
          </a:prstGeom>
        </p:spPr>
      </p:pic>
      <p:pic>
        <p:nvPicPr>
          <p:cNvPr id="8" name="Resim 7" descr="metin, ekran görüntüsü, öykü gelişim çizgisi; kumpas; grafiğini çıkarma, yazı tipi içeren bir resim&#10;&#10;Açıklama otomatik olarak oluşturuldu">
            <a:extLst>
              <a:ext uri="{FF2B5EF4-FFF2-40B4-BE49-F238E27FC236}">
                <a16:creationId xmlns:a16="http://schemas.microsoft.com/office/drawing/2014/main" id="{E0F41AEB-2595-2298-4C61-8A6151083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571" y="5242143"/>
            <a:ext cx="11891897" cy="5996338"/>
          </a:xfrm>
          <a:prstGeom prst="rect">
            <a:avLst/>
          </a:prstGeom>
        </p:spPr>
      </p:pic>
      <p:pic>
        <p:nvPicPr>
          <p:cNvPr id="9" name="Google Shape;120;p24" descr="Image">
            <a:extLst>
              <a:ext uri="{FF2B5EF4-FFF2-40B4-BE49-F238E27FC236}">
                <a16:creationId xmlns:a16="http://schemas.microsoft.com/office/drawing/2014/main" id="{93984752-31A7-8ED9-50BB-2FB23689EA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;p24" descr="Image">
            <a:extLst>
              <a:ext uri="{FF2B5EF4-FFF2-40B4-BE49-F238E27FC236}">
                <a16:creationId xmlns:a16="http://schemas.microsoft.com/office/drawing/2014/main" id="{E63F1F4C-C63B-27D5-A7E9-B2198A4B01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7614353" y="62506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6" descr="Image">
            <a:extLst>
              <a:ext uri="{FF2B5EF4-FFF2-40B4-BE49-F238E27FC236}">
                <a16:creationId xmlns:a16="http://schemas.microsoft.com/office/drawing/2014/main" id="{F66C0A46-0B46-838B-83E7-ED337D3A5468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64326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6;p19" descr="Image">
            <a:extLst>
              <a:ext uri="{FF2B5EF4-FFF2-40B4-BE49-F238E27FC236}">
                <a16:creationId xmlns:a16="http://schemas.microsoft.com/office/drawing/2014/main" id="{E8A3C9C2-AC46-4294-D548-CED4C48F78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236" t="93548" r="1766" b="350"/>
          <a:stretch/>
        </p:blipFill>
        <p:spPr>
          <a:xfrm>
            <a:off x="41607" y="12894446"/>
            <a:ext cx="22131882" cy="872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566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24089B-A4A2-9B8A-164E-5C8DB225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971550" indent="-742950"/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3.define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Toplantı ana hat">
            <a:extLst>
              <a:ext uri="{FF2B5EF4-FFF2-40B4-BE49-F238E27FC236}">
                <a16:creationId xmlns:a16="http://schemas.microsoft.com/office/drawing/2014/main" id="{6094F007-DC47-E7B7-E9A0-A610D6A4F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9447" y="8376510"/>
            <a:ext cx="2393459" cy="2393459"/>
          </a:xfrm>
          <a:prstGeom prst="rect">
            <a:avLst/>
          </a:prstGeom>
        </p:spPr>
      </p:pic>
      <p:pic>
        <p:nvPicPr>
          <p:cNvPr id="5" name="Grafik 4" descr="Kief kadın ana hat">
            <a:extLst>
              <a:ext uri="{FF2B5EF4-FFF2-40B4-BE49-F238E27FC236}">
                <a16:creationId xmlns:a16="http://schemas.microsoft.com/office/drawing/2014/main" id="{B14F0CD5-3650-66D3-50E3-B193287EA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5671" y="6650571"/>
            <a:ext cx="1706987" cy="1706987"/>
          </a:xfrm>
          <a:prstGeom prst="rect">
            <a:avLst/>
          </a:prstGeom>
        </p:spPr>
      </p:pic>
      <p:pic>
        <p:nvPicPr>
          <p:cNvPr id="6" name="Grafik 5" descr="Yemek yiyen kişi ana hat">
            <a:extLst>
              <a:ext uri="{FF2B5EF4-FFF2-40B4-BE49-F238E27FC236}">
                <a16:creationId xmlns:a16="http://schemas.microsoft.com/office/drawing/2014/main" id="{D1733B48-56C7-880B-CE2D-779258682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6267" y="3878148"/>
            <a:ext cx="1812961" cy="181296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Grafik 6" descr="Öğretim üyesi ana hat">
            <a:extLst>
              <a:ext uri="{FF2B5EF4-FFF2-40B4-BE49-F238E27FC236}">
                <a16:creationId xmlns:a16="http://schemas.microsoft.com/office/drawing/2014/main" id="{28BEF095-F069-97F7-611D-021E855126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65338" y="4050686"/>
            <a:ext cx="1809516" cy="1527238"/>
          </a:xfrm>
          <a:prstGeom prst="rect">
            <a:avLst/>
          </a:prstGeom>
        </p:spPr>
      </p:pic>
      <p:pic>
        <p:nvPicPr>
          <p:cNvPr id="8" name="Grafik 7" descr="Ofis işçi dişi ana hat">
            <a:extLst>
              <a:ext uri="{FF2B5EF4-FFF2-40B4-BE49-F238E27FC236}">
                <a16:creationId xmlns:a16="http://schemas.microsoft.com/office/drawing/2014/main" id="{E1942C3E-A51C-3231-70D9-78693543CB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12562" y="8721660"/>
            <a:ext cx="1703157" cy="1703157"/>
          </a:xfrm>
          <a:prstGeom prst="rect">
            <a:avLst/>
          </a:prstGeom>
        </p:spPr>
      </p:pic>
      <p:pic>
        <p:nvPicPr>
          <p:cNvPr id="9" name="Grafik 8" descr="Bir fikri olan kişi ana hat">
            <a:extLst>
              <a:ext uri="{FF2B5EF4-FFF2-40B4-BE49-F238E27FC236}">
                <a16:creationId xmlns:a16="http://schemas.microsoft.com/office/drawing/2014/main" id="{60019FA5-04AB-56E7-9F41-235EE85F51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04097" y="6520011"/>
            <a:ext cx="1701385" cy="1701385"/>
          </a:xfrm>
          <a:prstGeom prst="rect">
            <a:avLst/>
          </a:prstGeom>
        </p:spPr>
      </p:pic>
      <p:graphicFrame>
        <p:nvGraphicFramePr>
          <p:cNvPr id="13" name="Diyagram 12">
            <a:extLst>
              <a:ext uri="{FF2B5EF4-FFF2-40B4-BE49-F238E27FC236}">
                <a16:creationId xmlns:a16="http://schemas.microsoft.com/office/drawing/2014/main" id="{D988DD28-230C-B543-7416-C46596818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382419"/>
              </p:ext>
            </p:extLst>
          </p:nvPr>
        </p:nvGraphicFramePr>
        <p:xfrm>
          <a:off x="13241203" y="3376058"/>
          <a:ext cx="7785100" cy="8256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4" name="Google Shape;296;p26" descr="Image">
            <a:extLst>
              <a:ext uri="{FF2B5EF4-FFF2-40B4-BE49-F238E27FC236}">
                <a16:creationId xmlns:a16="http://schemas.microsoft.com/office/drawing/2014/main" id="{63A58A70-F4F5-D750-8B8B-D451381B28B8}"/>
              </a:ext>
            </a:extLst>
          </p:cNvPr>
          <p:cNvPicPr preferRelativeResize="0"/>
          <p:nvPr/>
        </p:nvPicPr>
        <p:blipFill rotWithShape="1">
          <a:blip r:embed="rId20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6FDAC914-C16B-F870-7EA1-F2F2A28625AA}"/>
              </a:ext>
            </a:extLst>
          </p:cNvPr>
          <p:cNvSpPr/>
          <p:nvPr/>
        </p:nvSpPr>
        <p:spPr>
          <a:xfrm>
            <a:off x="22357462" y="106680"/>
            <a:ext cx="2224658" cy="1380744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D67CF013-E54A-AA40-3C30-E3A5AD804433}"/>
              </a:ext>
            </a:extLst>
          </p:cNvPr>
          <p:cNvSpPr/>
          <p:nvPr/>
        </p:nvSpPr>
        <p:spPr>
          <a:xfrm>
            <a:off x="90766" y="12788900"/>
            <a:ext cx="22266696" cy="10928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Google Shape;164;p29" descr="Image">
            <a:extLst>
              <a:ext uri="{FF2B5EF4-FFF2-40B4-BE49-F238E27FC236}">
                <a16:creationId xmlns:a16="http://schemas.microsoft.com/office/drawing/2014/main" id="{110D476B-FF73-4E52-A568-CF611B9443CB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357462" y="5442605"/>
            <a:ext cx="2224658" cy="734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96;p26" descr="Image">
            <a:extLst>
              <a:ext uri="{FF2B5EF4-FFF2-40B4-BE49-F238E27FC236}">
                <a16:creationId xmlns:a16="http://schemas.microsoft.com/office/drawing/2014/main" id="{F43579C3-1537-8B18-A36F-B68583AF50D7}"/>
              </a:ext>
            </a:extLst>
          </p:cNvPr>
          <p:cNvPicPr preferRelativeResize="0"/>
          <p:nvPr/>
        </p:nvPicPr>
        <p:blipFill rotWithShape="1">
          <a:blip r:embed="rId20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410344" y="13028250"/>
            <a:ext cx="2021077" cy="6986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Diyagram 20">
            <a:extLst>
              <a:ext uri="{FF2B5EF4-FFF2-40B4-BE49-F238E27FC236}">
                <a16:creationId xmlns:a16="http://schemas.microsoft.com/office/drawing/2014/main" id="{E2E905EE-82BF-29CB-442F-50DF03AA3B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192181"/>
              </p:ext>
            </p:extLst>
          </p:nvPr>
        </p:nvGraphicFramePr>
        <p:xfrm>
          <a:off x="999185" y="4784628"/>
          <a:ext cx="5497608" cy="3436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1271642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D58C43-91B1-EA48-0DD3-0BDEAF008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EE95E67-14E3-A513-9F56-F2C16E4B03F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A4ADD752-38EB-663C-4003-E332F2DE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650"/>
            <a:ext cx="21971000" cy="1435100"/>
          </a:xfrm>
        </p:spPr>
        <p:txBody>
          <a:bodyPr>
            <a:noAutofit/>
          </a:bodyPr>
          <a:lstStyle/>
          <a:p>
            <a:pPr marL="971550" indent="-742950"/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define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39;p26" descr="Image">
            <a:extLst>
              <a:ext uri="{FF2B5EF4-FFF2-40B4-BE49-F238E27FC236}">
                <a16:creationId xmlns:a16="http://schemas.microsoft.com/office/drawing/2014/main" id="{C5413724-FBB8-88B9-B0C3-302BCF4E27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200000">
            <a:off x="20502783" y="8399959"/>
            <a:ext cx="6675539" cy="11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6" descr="Image">
            <a:extLst>
              <a:ext uri="{FF2B5EF4-FFF2-40B4-BE49-F238E27FC236}">
                <a16:creationId xmlns:a16="http://schemas.microsoft.com/office/drawing/2014/main" id="{EA86509E-E40A-6241-05ED-BE1A7E0DCC4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8936F161-AB96-0552-A2FA-5BC3C7B1E620}"/>
              </a:ext>
            </a:extLst>
          </p:cNvPr>
          <p:cNvSpPr/>
          <p:nvPr/>
        </p:nvSpPr>
        <p:spPr>
          <a:xfrm>
            <a:off x="22357462" y="-30480"/>
            <a:ext cx="2224658" cy="1380744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1BC37DD-F129-21E3-944F-1F2389BE0C95}"/>
              </a:ext>
            </a:extLst>
          </p:cNvPr>
          <p:cNvSpPr/>
          <p:nvPr/>
        </p:nvSpPr>
        <p:spPr>
          <a:xfrm>
            <a:off x="90766" y="12788900"/>
            <a:ext cx="22266696" cy="10928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Google Shape;164;p29" descr="Image">
            <a:extLst>
              <a:ext uri="{FF2B5EF4-FFF2-40B4-BE49-F238E27FC236}">
                <a16:creationId xmlns:a16="http://schemas.microsoft.com/office/drawing/2014/main" id="{29CE1D56-09C8-A1F5-989F-B658C42028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57462" y="5442605"/>
            <a:ext cx="2224658" cy="734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6;p26" descr="Image">
            <a:extLst>
              <a:ext uri="{FF2B5EF4-FFF2-40B4-BE49-F238E27FC236}">
                <a16:creationId xmlns:a16="http://schemas.microsoft.com/office/drawing/2014/main" id="{7E9759F0-43A3-E5D8-18FB-6CD154D244CE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410344" y="13028250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E073B21-DA40-951F-4D19-1667FA48A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6616"/>
            <a:ext cx="24487701" cy="10263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019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7251B9-1959-B1D0-9AD3-699A8FFD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4.evaluate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perceptions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facilitators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" name="Resim 5" descr="metin, ekran görüntüsü, öykü gelişim çizgisi; kumpas; grafiğini çıkarma, çizgi içeren bir resim&#10;&#10;Açıklama otomatik olarak oluşturuldu">
            <a:extLst>
              <a:ext uri="{FF2B5EF4-FFF2-40B4-BE49-F238E27FC236}">
                <a16:creationId xmlns:a16="http://schemas.microsoft.com/office/drawing/2014/main" id="{D59B02AD-D2DC-46FD-04EB-392A459A6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2241352"/>
            <a:ext cx="17995900" cy="10319326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BBB15F3-2827-AB71-70B8-CCFA185B98EE}"/>
              </a:ext>
            </a:extLst>
          </p:cNvPr>
          <p:cNvSpPr txBox="1"/>
          <p:nvPr/>
        </p:nvSpPr>
        <p:spPr>
          <a:xfrm>
            <a:off x="12955410" y="13246689"/>
            <a:ext cx="1483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Project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Outcomes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I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Campus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Menu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and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Perception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Assessment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,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Inês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Manuel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Brito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&amp;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Marília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Prada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, 4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July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2025, Ankara  </a:t>
            </a:r>
            <a:endParaRPr lang="tr-TR" dirty="0">
              <a:effectLst/>
              <a:highlight>
                <a:srgbClr val="FFFFFF"/>
              </a:highlight>
            </a:endParaRPr>
          </a:p>
          <a:p>
            <a:endParaRPr lang="en-US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7F8346D-7BEB-073F-D50B-FA2DAC06ED4B}"/>
              </a:ext>
            </a:extLst>
          </p:cNvPr>
          <p:cNvSpPr txBox="1"/>
          <p:nvPr/>
        </p:nvSpPr>
        <p:spPr>
          <a:xfrm>
            <a:off x="13591354" y="2241352"/>
            <a:ext cx="8262806" cy="4616648"/>
          </a:xfrm>
          <a:prstGeom prst="rect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1614 HEI university students</a:t>
            </a: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Living with family (47.7%)</a:t>
            </a: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Questions: </a:t>
            </a: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Sociodempgraphics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Heath status</a:t>
            </a: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Dietary practices</a:t>
            </a: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Perceptions of food service in campus (NET promotion score, willingness to pay: YES)</a:t>
            </a: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MD adherence (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PrediMed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MD knowledge </a:t>
            </a:r>
          </a:p>
          <a:p>
            <a:endParaRPr lang="en-US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08FC4876-AB47-9DBF-3E3F-75FA44B8C124}"/>
              </a:ext>
            </a:extLst>
          </p:cNvPr>
          <p:cNvSpPr/>
          <p:nvPr/>
        </p:nvSpPr>
        <p:spPr>
          <a:xfrm>
            <a:off x="22205062" y="-45720"/>
            <a:ext cx="2224658" cy="1380744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6CC19F31-565F-1CFE-8E8C-67581CD84271}"/>
              </a:ext>
            </a:extLst>
          </p:cNvPr>
          <p:cNvSpPr/>
          <p:nvPr/>
        </p:nvSpPr>
        <p:spPr>
          <a:xfrm>
            <a:off x="-61634" y="12636500"/>
            <a:ext cx="22266696" cy="10928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Google Shape;164;p29" descr="Image">
            <a:extLst>
              <a:ext uri="{FF2B5EF4-FFF2-40B4-BE49-F238E27FC236}">
                <a16:creationId xmlns:a16="http://schemas.microsoft.com/office/drawing/2014/main" id="{797569F7-0C3F-4F24-41A6-B946A8961B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05062" y="5290205"/>
            <a:ext cx="2224658" cy="734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6;p26" descr="Image">
            <a:extLst>
              <a:ext uri="{FF2B5EF4-FFF2-40B4-BE49-F238E27FC236}">
                <a16:creationId xmlns:a16="http://schemas.microsoft.com/office/drawing/2014/main" id="{B369B861-DE19-2FD7-2A8A-C08F4DC3592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601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ekran görüntüsü, yazı tipi, çizgi içeren bir resim&#10;&#10;Açıklama otomatik olarak oluşturuldu">
            <a:extLst>
              <a:ext uri="{FF2B5EF4-FFF2-40B4-BE49-F238E27FC236}">
                <a16:creationId xmlns:a16="http://schemas.microsoft.com/office/drawing/2014/main" id="{EB42B4AA-166A-9A7E-8B12-E214EB5A4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713" y="4054951"/>
            <a:ext cx="10947085" cy="623204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147251B9-1959-B1D0-9AD3-699A8FFD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4.evaluate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perceptions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8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facilitators</a:t>
            </a:r>
            <a: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8" name="Resim 7" descr="metin, ekran görüntüsü, yazı tipi, diyagram içeren bir resim&#10;&#10;Açıklama otomatik olarak oluşturuldu">
            <a:extLst>
              <a:ext uri="{FF2B5EF4-FFF2-40B4-BE49-F238E27FC236}">
                <a16:creationId xmlns:a16="http://schemas.microsoft.com/office/drawing/2014/main" id="{8BA0DEEB-687C-68F0-BA9F-4D13964F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0" y="3639820"/>
            <a:ext cx="10738734" cy="7456329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BBB15F3-2827-AB71-70B8-CCFA185B98EE}"/>
              </a:ext>
            </a:extLst>
          </p:cNvPr>
          <p:cNvSpPr txBox="1"/>
          <p:nvPr/>
        </p:nvSpPr>
        <p:spPr>
          <a:xfrm>
            <a:off x="12955410" y="13246689"/>
            <a:ext cx="1483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Project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Outcomes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I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Campus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Menu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and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Perception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Assessment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,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Inês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Manuel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Brito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&amp;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Marília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Prada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, 4 </a:t>
            </a:r>
            <a:r>
              <a:rPr lang="tr-TR" sz="1800" dirty="0" err="1">
                <a:effectLst/>
                <a:highlight>
                  <a:srgbClr val="FFFFFF"/>
                </a:highlight>
                <a:latin typeface="Untitled"/>
              </a:rPr>
              <a:t>July</a:t>
            </a:r>
            <a:r>
              <a:rPr lang="tr-TR" sz="1800" dirty="0">
                <a:effectLst/>
                <a:highlight>
                  <a:srgbClr val="FFFFFF"/>
                </a:highlight>
                <a:latin typeface="Untitled"/>
              </a:rPr>
              <a:t> 2025, Ankara  </a:t>
            </a:r>
            <a:endParaRPr lang="tr-TR" dirty="0">
              <a:effectLst/>
              <a:highlight>
                <a:srgbClr val="FFFFFF"/>
              </a:highlight>
            </a:endParaRPr>
          </a:p>
          <a:p>
            <a:endParaRPr lang="en-US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1967B30D-97C6-B57B-F667-F645D809BE3D}"/>
              </a:ext>
            </a:extLst>
          </p:cNvPr>
          <p:cNvSpPr/>
          <p:nvPr/>
        </p:nvSpPr>
        <p:spPr>
          <a:xfrm>
            <a:off x="22205062" y="-45720"/>
            <a:ext cx="2224658" cy="1380744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950B0681-4640-CA72-8154-22DFF8317CC6}"/>
              </a:ext>
            </a:extLst>
          </p:cNvPr>
          <p:cNvSpPr/>
          <p:nvPr/>
        </p:nvSpPr>
        <p:spPr>
          <a:xfrm>
            <a:off x="-61634" y="12636500"/>
            <a:ext cx="22266696" cy="10928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Google Shape;164;p29" descr="Image">
            <a:extLst>
              <a:ext uri="{FF2B5EF4-FFF2-40B4-BE49-F238E27FC236}">
                <a16:creationId xmlns:a16="http://schemas.microsoft.com/office/drawing/2014/main" id="{1CD3B664-62E7-0310-1AED-326E57E030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05062" y="5290205"/>
            <a:ext cx="2224658" cy="734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6;p26" descr="Image">
            <a:extLst>
              <a:ext uri="{FF2B5EF4-FFF2-40B4-BE49-F238E27FC236}">
                <a16:creationId xmlns:a16="http://schemas.microsoft.com/office/drawing/2014/main" id="{B59492F6-FBDB-B9A5-F5B0-4BA91FE84635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57944" y="12875850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533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sim Yer Tutucusu 8">
            <a:extLst>
              <a:ext uri="{FF2B5EF4-FFF2-40B4-BE49-F238E27FC236}">
                <a16:creationId xmlns:a16="http://schemas.microsoft.com/office/drawing/2014/main" id="{40EDB127-B580-9F5E-1980-33A5FD97A665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Başlık 6">
            <a:extLst>
              <a:ext uri="{FF2B5EF4-FFF2-40B4-BE49-F238E27FC236}">
                <a16:creationId xmlns:a16="http://schemas.microsoft.com/office/drawing/2014/main" id="{41D214AD-F3D5-CA88-20E6-613E619D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Future work &amp; ideas</a:t>
            </a:r>
            <a:endParaRPr lang="en-US" dirty="0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0F3E0BD8-5A75-B08C-A9D5-919159357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0887959F-6A5D-75EA-24CC-83BACB16E8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Google Shape;86;p19" descr="Image">
            <a:extLst>
              <a:ext uri="{FF2B5EF4-FFF2-40B4-BE49-F238E27FC236}">
                <a16:creationId xmlns:a16="http://schemas.microsoft.com/office/drawing/2014/main" id="{D5AEB5D4-76B4-62F0-CCA9-80DBBAD95B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07463"/>
            <a:ext cx="24384001" cy="14488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9FB55ADB-1E3B-3CAD-B9EF-B18EDE16E2C4}"/>
              </a:ext>
            </a:extLst>
          </p:cNvPr>
          <p:cNvSpPr txBox="1"/>
          <p:nvPr/>
        </p:nvSpPr>
        <p:spPr>
          <a:xfrm>
            <a:off x="749300" y="2322571"/>
            <a:ext cx="187071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 work &amp; ideas</a:t>
            </a:r>
            <a:br>
              <a:rPr lang="en-US" sz="13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tr-TR" sz="13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13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4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6A0452F-F553-94F4-7D67-C3C8F524EB4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4675314" y="10101943"/>
            <a:ext cx="8502186" cy="1966581"/>
          </a:xfrm>
          <a:prstGeom prst="foldedCorner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dirty="0"/>
              <a:t>Low </a:t>
            </a:r>
            <a:r>
              <a:rPr lang="en-US" sz="2400" dirty="0" err="1"/>
              <a:t>MedCIn</a:t>
            </a:r>
            <a:r>
              <a:rPr lang="en-US" sz="2400" dirty="0"/>
              <a:t> score in TR</a:t>
            </a:r>
          </a:p>
          <a:p>
            <a:r>
              <a:rPr lang="en-US" sz="2400" dirty="0"/>
              <a:t>Low consumption of seafood vs geographical advantage</a:t>
            </a:r>
          </a:p>
          <a:p>
            <a:r>
              <a:rPr lang="en-US" sz="2400" dirty="0"/>
              <a:t>6.2 kg/pc/</a:t>
            </a:r>
            <a:r>
              <a:rPr lang="en-US" sz="2400" dirty="0" err="1"/>
              <a:t>py</a:t>
            </a:r>
            <a:r>
              <a:rPr lang="en-US" sz="2400" dirty="0"/>
              <a:t> vs 59 kg in PT and 20.1 in HR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8D56C7C6-CB64-723B-CBEB-565A936E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13" y="1079500"/>
            <a:ext cx="21971000" cy="1435100"/>
          </a:xfrm>
        </p:spPr>
        <p:txBody>
          <a:bodyPr>
            <a:normAutofit fontScale="90000"/>
          </a:bodyPr>
          <a:lstStyle/>
          <a:p>
            <a:pPr marL="971550" indent="-742950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Future work &amp; ideas</a:t>
            </a:r>
            <a:br>
              <a:rPr lang="en-US" sz="4400" dirty="0">
                <a:solidFill>
                  <a:schemeClr val="accent5"/>
                </a:solidFill>
              </a:rPr>
            </a:br>
            <a:r>
              <a:rPr lang="en-US" sz="4400" dirty="0">
                <a:solidFill>
                  <a:schemeClr val="accent5"/>
                </a:solidFill>
              </a:rPr>
              <a:t>5.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meal plan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b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“ MD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b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marketing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accent5"/>
              </a:solidFill>
            </a:endParaRPr>
          </a:p>
        </p:txBody>
      </p:sp>
      <p:pic>
        <p:nvPicPr>
          <p:cNvPr id="8" name="Resim 7" descr="yemek, gıda, reçete, metin,  mutfak (yemek çeşitleri) içeren bir resim&#10;&#10;Açıklama otomatik olarak oluşturuldu">
            <a:extLst>
              <a:ext uri="{FF2B5EF4-FFF2-40B4-BE49-F238E27FC236}">
                <a16:creationId xmlns:a16="http://schemas.microsoft.com/office/drawing/2014/main" id="{654D88AA-C6B5-2E96-4D2B-79C555B9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4380488"/>
            <a:ext cx="13076636" cy="8256012"/>
          </a:xfrm>
          <a:prstGeom prst="rect">
            <a:avLst/>
          </a:prstGeom>
        </p:spPr>
      </p:pic>
      <p:pic>
        <p:nvPicPr>
          <p:cNvPr id="10" name="Resim 9" descr="kişi, şahıs, yemek, gıda, masa, çabuk yemek içeren bir resim&#10;&#10;Açıklama otomatik olarak oluşturuldu">
            <a:extLst>
              <a:ext uri="{FF2B5EF4-FFF2-40B4-BE49-F238E27FC236}">
                <a16:creationId xmlns:a16="http://schemas.microsoft.com/office/drawing/2014/main" id="{A60939A8-30C2-572D-6866-0AC105D80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83" r="2086"/>
          <a:stretch/>
        </p:blipFill>
        <p:spPr>
          <a:xfrm>
            <a:off x="15023656" y="1079500"/>
            <a:ext cx="7139657" cy="86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81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52BEB0-2F40-66FE-9005-325FEFAE6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4" y="1127627"/>
            <a:ext cx="21514879" cy="1519320"/>
          </a:xfrm>
        </p:spPr>
        <p:txBody>
          <a:bodyPr>
            <a:normAutofit fontScale="90000"/>
          </a:bodyPr>
          <a:lstStyle/>
          <a:p>
            <a:pPr marL="228600"/>
            <a:r>
              <a:rPr lang="en-US" dirty="0">
                <a:solidFill>
                  <a:schemeClr val="accent5"/>
                </a:solidFill>
              </a:rPr>
              <a:t>Future work &amp; ideas</a:t>
            </a:r>
            <a:br>
              <a:rPr lang="en-US" sz="4400" dirty="0">
                <a:solidFill>
                  <a:schemeClr val="accent5"/>
                </a:solidFill>
              </a:rPr>
            </a:br>
            <a:r>
              <a:rPr lang="en-US" sz="4400" dirty="0">
                <a:solidFill>
                  <a:schemeClr val="accent5"/>
                </a:solidFill>
              </a:rPr>
              <a:t>5.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meal plan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b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“ MD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b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marketing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5EC9CBC-53F1-B557-49C1-61252C2B283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817824" y="5062755"/>
            <a:ext cx="21971000" cy="64636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Menu interventions in HEI canteens</a:t>
            </a:r>
          </a:p>
          <a:p>
            <a:endParaRPr lang="en-US" b="1" dirty="0">
              <a:solidFill>
                <a:schemeClr val="accent5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C24D090-AA42-1FE9-53D2-80133A982A63}"/>
              </a:ext>
            </a:extLst>
          </p:cNvPr>
          <p:cNvSpPr txBox="1"/>
          <p:nvPr/>
        </p:nvSpPr>
        <p:spPr>
          <a:xfrm>
            <a:off x="1817824" y="13109829"/>
            <a:ext cx="20418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0" i="0" u="none" strike="noStrike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(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Aytekin-Sahin, G.,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Besparmak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A.,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Sagir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S. S.,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Somtas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A., &amp;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Ozturk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D. (2023).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Relationship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between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nutrient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profiles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carbon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footprint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water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footprint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of </a:t>
            </a:r>
            <a:r>
              <a:rPr lang="tr-TR" sz="10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hospital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menus. </a:t>
            </a:r>
            <a:r>
              <a:rPr lang="tr-TR" sz="1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Nutrition</a:t>
            </a:r>
            <a:r>
              <a:rPr lang="tr-TR" sz="1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lang="tr-TR" sz="1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Food</a:t>
            </a:r>
            <a:r>
              <a:rPr lang="tr-TR" sz="1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tr-TR" sz="1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54</a:t>
            </a:r>
            <a:r>
              <a:rPr lang="tr-TR" sz="10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(2), 319-333.)</a:t>
            </a:r>
            <a:r>
              <a:rPr lang="en-US" sz="1000" b="0" i="0" u="none" strike="noStrike" dirty="0">
                <a:highlight>
                  <a:srgbClr val="FFFFFF"/>
                </a:highlight>
              </a:rPr>
              <a:t> </a:t>
            </a:r>
            <a:endParaRPr lang="tr-TR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" name="Google Shape;296;p26" descr="Image">
            <a:extLst>
              <a:ext uri="{FF2B5EF4-FFF2-40B4-BE49-F238E27FC236}">
                <a16:creationId xmlns:a16="http://schemas.microsoft.com/office/drawing/2014/main" id="{5C5F0FDB-2A6A-B4F1-3232-AEB291703B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26236" y="12260844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Aşağı Eğilimli Çubuk Grafik düz dolguyla">
            <a:extLst>
              <a:ext uri="{FF2B5EF4-FFF2-40B4-BE49-F238E27FC236}">
                <a16:creationId xmlns:a16="http://schemas.microsoft.com/office/drawing/2014/main" id="{24089F92-E8F9-1086-FD2C-3AEF878B5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1207" y="6206706"/>
            <a:ext cx="4175760" cy="417576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626F371-99E4-0A0F-5350-6A8BAEF79C1A}"/>
              </a:ext>
            </a:extLst>
          </p:cNvPr>
          <p:cNvSpPr txBox="1"/>
          <p:nvPr/>
        </p:nvSpPr>
        <p:spPr>
          <a:xfrm>
            <a:off x="7162928" y="6555648"/>
            <a:ext cx="112807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Mediterranean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diet</a:t>
            </a:r>
            <a:r>
              <a:rPr lang="tr-TR" sz="4400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tr-TR" sz="4400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Wingdings" pitchFamily="2" charset="2"/>
            </a:endParaRPr>
          </a:p>
          <a:p>
            <a:r>
              <a:rPr lang="tr-TR" sz="4400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projection</a:t>
            </a:r>
            <a:r>
              <a:rPr lang="tr-TR" sz="4400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of 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reduction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tr-TR" sz="4400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2.2–23.4% in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carbon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footprint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tr-TR" sz="4400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37.5–58.6% in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4400" b="0" i="0" u="none" strike="noStrike" dirty="0" err="1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footprint</a:t>
            </a:r>
            <a:r>
              <a:rPr lang="tr-TR" sz="4400" b="0" i="0" u="none" strike="noStrike" dirty="0">
                <a:effectLst/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TR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91749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yeşil, dikdörtgen, sabit, değişmeyen, muayyen içeren bir resim&#10;&#10;Açıklama otomatik olarak oluşturuldu">
            <a:extLst>
              <a:ext uri="{FF2B5EF4-FFF2-40B4-BE49-F238E27FC236}">
                <a16:creationId xmlns:a16="http://schemas.microsoft.com/office/drawing/2014/main" id="{CA74A4BF-488F-5680-4F54-4FE0F98C6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58" t="2052" r="14175" b="35930"/>
          <a:stretch/>
        </p:blipFill>
        <p:spPr>
          <a:xfrm>
            <a:off x="15910560" y="-60959"/>
            <a:ext cx="8481942" cy="1377696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B5552A55-307F-2324-B553-68A5E08E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accent5"/>
                </a:solidFill>
              </a:rPr>
              <a:t>Future work &amp; ideas</a:t>
            </a:r>
            <a:br>
              <a:rPr lang="en-US" sz="4900" dirty="0">
                <a:solidFill>
                  <a:schemeClr val="accent5"/>
                </a:solidFill>
              </a:rPr>
            </a:br>
            <a:r>
              <a:rPr lang="tr-TR" sz="49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tr-TR" sz="49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9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9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49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tr-TR" sz="49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9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tr-TR" sz="49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marketing </a:t>
            </a:r>
            <a:r>
              <a:rPr lang="tr-TR" sz="49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en-US" sz="8000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9B2F30E-D97E-B8FD-62F9-E6CE7B6EDC4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6500" y="3984246"/>
            <a:ext cx="11302492" cy="753148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 marketing interventions in HEI canteen </a:t>
            </a:r>
          </a:p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Energy and nutrient values are already available on many menus.</a:t>
            </a:r>
            <a:b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 and carbon footprints – out of sight, out of mind</a:t>
            </a:r>
          </a:p>
          <a:p>
            <a:endParaRPr lang="en-US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1C72C8-A208-E5F2-CE92-E72692D9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53" y="8060261"/>
            <a:ext cx="12883065" cy="40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8A90A4E-8647-576B-596D-6F67B55CEF9A}"/>
              </a:ext>
            </a:extLst>
          </p:cNvPr>
          <p:cNvSpPr txBox="1"/>
          <p:nvPr/>
        </p:nvSpPr>
        <p:spPr>
          <a:xfrm>
            <a:off x="1300403" y="12985373"/>
            <a:ext cx="12817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Kühne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S. J.,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Reijnen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E.,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Laasner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Vogt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L., &amp;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Baumgartner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M. (2023). Can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carbon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labels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encourage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green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food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choices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?. 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Psychology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902869.</a:t>
            </a:r>
            <a:endParaRPr lang="en-US" dirty="0"/>
          </a:p>
        </p:txBody>
      </p:sp>
      <p:pic>
        <p:nvPicPr>
          <p:cNvPr id="8" name="Resim 7" descr="metin, meyve, karpuz, poster içeren bir resim&#10;&#10;Açıklama otomatik olarak oluşturuldu">
            <a:extLst>
              <a:ext uri="{FF2B5EF4-FFF2-40B4-BE49-F238E27FC236}">
                <a16:creationId xmlns:a16="http://schemas.microsoft.com/office/drawing/2014/main" id="{26177837-0635-B02C-5A5B-E7E00E752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1864" y="3655060"/>
            <a:ext cx="6859334" cy="75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51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C86916-3BB8-75E7-7035-FBA826AB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5"/>
                </a:solidFill>
              </a:rPr>
              <a:t>Future work &amp; ideas</a:t>
            </a:r>
            <a:br>
              <a:rPr lang="en-US" sz="8800" dirty="0">
                <a:solidFill>
                  <a:schemeClr val="accent5"/>
                </a:solidFill>
              </a:rPr>
            </a:b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tr-TR" sz="44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marketing </a:t>
            </a:r>
            <a:r>
              <a:rPr lang="tr-TR" sz="44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en-US" dirty="0"/>
          </a:p>
        </p:txBody>
      </p:sp>
      <p:pic>
        <p:nvPicPr>
          <p:cNvPr id="5" name="Resim 4" descr="metin, yemek, gıda içeren bir resim&#10;&#10;Açıklama otomatik olarak oluşturuldu">
            <a:extLst>
              <a:ext uri="{FF2B5EF4-FFF2-40B4-BE49-F238E27FC236}">
                <a16:creationId xmlns:a16="http://schemas.microsoft.com/office/drawing/2014/main" id="{E9C538BF-EBFC-72CC-E487-0168315EE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679" y="3349464"/>
            <a:ext cx="10645321" cy="6099276"/>
          </a:xfrm>
          <a:prstGeom prst="rect">
            <a:avLst/>
          </a:prstGeom>
        </p:spPr>
      </p:pic>
      <p:pic>
        <p:nvPicPr>
          <p:cNvPr id="6" name="Resim 5" descr="konteyner, kutu içeren bir resim&#10;&#10;Açıklama otomatik olarak orta güvenilirlik düzeyiyle oluşturuldu">
            <a:extLst>
              <a:ext uri="{FF2B5EF4-FFF2-40B4-BE49-F238E27FC236}">
                <a16:creationId xmlns:a16="http://schemas.microsoft.com/office/drawing/2014/main" id="{F48DF4FA-C4B6-2330-A154-BEAE6ACF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2358" y="3542651"/>
            <a:ext cx="10645321" cy="5906089"/>
          </a:xfrm>
          <a:prstGeom prst="rect">
            <a:avLst/>
          </a:prstGeom>
        </p:spPr>
      </p:pic>
      <p:pic>
        <p:nvPicPr>
          <p:cNvPr id="8" name="Grafik 7" descr="Öğretim üyesi ana hat">
            <a:extLst>
              <a:ext uri="{FF2B5EF4-FFF2-40B4-BE49-F238E27FC236}">
                <a16:creationId xmlns:a16="http://schemas.microsoft.com/office/drawing/2014/main" id="{02077981-F585-F478-6D8E-973C282C2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1052" y="10022642"/>
            <a:ext cx="3100928" cy="2617194"/>
          </a:xfrm>
          <a:prstGeom prst="rect">
            <a:avLst/>
          </a:prstGeom>
        </p:spPr>
      </p:pic>
      <p:pic>
        <p:nvPicPr>
          <p:cNvPr id="9" name="Grafik 8" descr="Bir fikri olan kişi ana hat">
            <a:extLst>
              <a:ext uri="{FF2B5EF4-FFF2-40B4-BE49-F238E27FC236}">
                <a16:creationId xmlns:a16="http://schemas.microsoft.com/office/drawing/2014/main" id="{1B77D951-7FF0-2E01-29D6-D3B4A7E2B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02021" y="10022642"/>
            <a:ext cx="2617194" cy="2617194"/>
          </a:xfrm>
          <a:prstGeom prst="rect">
            <a:avLst/>
          </a:prstGeom>
        </p:spPr>
      </p:pic>
      <p:pic>
        <p:nvPicPr>
          <p:cNvPr id="11" name="Grafik 10" descr="Sınıf ana hat">
            <a:extLst>
              <a:ext uri="{FF2B5EF4-FFF2-40B4-BE49-F238E27FC236}">
                <a16:creationId xmlns:a16="http://schemas.microsoft.com/office/drawing/2014/main" id="{82B59031-031A-916C-E3BB-B312A3C14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68157" y="10076281"/>
            <a:ext cx="2617194" cy="2617194"/>
          </a:xfrm>
          <a:prstGeom prst="rect">
            <a:avLst/>
          </a:prstGeom>
        </p:spPr>
      </p:pic>
      <p:pic>
        <p:nvPicPr>
          <p:cNvPr id="13" name="Grafik 12" descr="Yorum Kalp ana hat">
            <a:extLst>
              <a:ext uri="{FF2B5EF4-FFF2-40B4-BE49-F238E27FC236}">
                <a16:creationId xmlns:a16="http://schemas.microsoft.com/office/drawing/2014/main" id="{3EDEE25C-C3B1-3AF4-9019-8987A6872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09222" y="9933682"/>
            <a:ext cx="3200400" cy="3200400"/>
          </a:xfrm>
          <a:prstGeom prst="rect">
            <a:avLst/>
          </a:prstGeom>
        </p:spPr>
      </p:pic>
      <p:pic>
        <p:nvPicPr>
          <p:cNvPr id="3" name="Google Shape;296;p26" descr="Image">
            <a:extLst>
              <a:ext uri="{FF2B5EF4-FFF2-40B4-BE49-F238E27FC236}">
                <a16:creationId xmlns:a16="http://schemas.microsoft.com/office/drawing/2014/main" id="{EF3DA957-AF91-1E0A-41C2-75F4BA5A128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226236" y="12260844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55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çanta, alışveriş çantası, aksesuar, yardakçı, suç ortağı, taşıma çantası içeren bir resim&#10;&#10;Açıklama otomatik olarak oluşturuldu">
            <a:extLst>
              <a:ext uri="{FF2B5EF4-FFF2-40B4-BE49-F238E27FC236}">
                <a16:creationId xmlns:a16="http://schemas.microsoft.com/office/drawing/2014/main" id="{3D3A2B84-42D7-25E8-56CD-9C9FA1949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33"/>
          <a:stretch/>
        </p:blipFill>
        <p:spPr>
          <a:xfrm>
            <a:off x="16199963" y="6611543"/>
            <a:ext cx="7081105" cy="8021367"/>
          </a:xfrm>
          <a:prstGeom prst="rect">
            <a:avLst/>
          </a:prstGeom>
        </p:spPr>
      </p:pic>
      <p:pic>
        <p:nvPicPr>
          <p:cNvPr id="10" name="Resim 9" descr="giyim, Spor tişörtü, tişört, üst, tepe içeren bir resim&#10;&#10;Açıklama otomatik olarak oluşturuldu">
            <a:extLst>
              <a:ext uri="{FF2B5EF4-FFF2-40B4-BE49-F238E27FC236}">
                <a16:creationId xmlns:a16="http://schemas.microsoft.com/office/drawing/2014/main" id="{0F88C2F0-AC3E-27F8-88CC-37D9B891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7" y="5423912"/>
            <a:ext cx="14278998" cy="8021366"/>
          </a:xfrm>
          <a:prstGeom prst="rect">
            <a:avLst/>
          </a:prstGeom>
        </p:spPr>
      </p:pic>
      <p:pic>
        <p:nvPicPr>
          <p:cNvPr id="5" name="Resim 4" descr="çanta, alışveriş çantası, aksesuar, yardakçı, suç ortağı, taşıma çantası içeren bir resim&#10;&#10;Açıklama otomatik olarak oluşturuldu">
            <a:extLst>
              <a:ext uri="{FF2B5EF4-FFF2-40B4-BE49-F238E27FC236}">
                <a16:creationId xmlns:a16="http://schemas.microsoft.com/office/drawing/2014/main" id="{3D1BB8F5-25DE-0475-7ACA-9372FB215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3" r="49422" b="9643"/>
          <a:stretch/>
        </p:blipFill>
        <p:spPr>
          <a:xfrm>
            <a:off x="15992825" y="-76447"/>
            <a:ext cx="7288244" cy="693444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15A6EAA3-4E33-2A55-897D-FDEB48F7B3E9}"/>
              </a:ext>
            </a:extLst>
          </p:cNvPr>
          <p:cNvSpPr txBox="1"/>
          <p:nvPr/>
        </p:nvSpPr>
        <p:spPr>
          <a:xfrm>
            <a:off x="1251677" y="1328673"/>
            <a:ext cx="1219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chemeClr val="accent5"/>
                </a:solidFill>
              </a:rPr>
              <a:t>Future work &amp; ideas</a:t>
            </a:r>
            <a:br>
              <a:rPr lang="en-US" sz="8000" b="1" dirty="0">
                <a:solidFill>
                  <a:schemeClr val="accent5"/>
                </a:solidFill>
              </a:rPr>
            </a:br>
            <a:r>
              <a:rPr lang="tr-TR" sz="40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tr-TR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tr-TR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4000" b="1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tr-TR" sz="40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tr-TR" sz="40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marketing </a:t>
            </a:r>
            <a:r>
              <a:rPr lang="tr-TR" sz="4000" b="1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4768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0;p24" descr="Image">
            <a:extLst>
              <a:ext uri="{FF2B5EF4-FFF2-40B4-BE49-F238E27FC236}">
                <a16:creationId xmlns:a16="http://schemas.microsoft.com/office/drawing/2014/main" id="{DEE2C572-0AC1-19A4-4290-A28DD388D1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;p24" descr="Image">
            <a:extLst>
              <a:ext uri="{FF2B5EF4-FFF2-40B4-BE49-F238E27FC236}">
                <a16:creationId xmlns:a16="http://schemas.microsoft.com/office/drawing/2014/main" id="{CD8E6A90-1B15-B3BA-DE36-252EA15A1C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7614353" y="62506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6;p26" descr="Image">
            <a:extLst>
              <a:ext uri="{FF2B5EF4-FFF2-40B4-BE49-F238E27FC236}">
                <a16:creationId xmlns:a16="http://schemas.microsoft.com/office/drawing/2014/main" id="{542FF12F-A29C-7151-D04C-C503D2718FDC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64326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6;p19" descr="Image">
            <a:extLst>
              <a:ext uri="{FF2B5EF4-FFF2-40B4-BE49-F238E27FC236}">
                <a16:creationId xmlns:a16="http://schemas.microsoft.com/office/drawing/2014/main" id="{BD2E8F36-4E29-D622-69F4-2AC99111E8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236" t="93548" r="1766" b="350"/>
          <a:stretch/>
        </p:blipFill>
        <p:spPr>
          <a:xfrm>
            <a:off x="41607" y="12894446"/>
            <a:ext cx="22131882" cy="87235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995056" y="1274352"/>
            <a:ext cx="19761823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5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</a:t>
            </a:r>
            <a:r>
              <a:rPr lang="tr-TR" sz="85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merely</a:t>
            </a:r>
            <a:r>
              <a:rPr lang="tr-TR" sz="85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 </a:t>
            </a:r>
            <a:r>
              <a:rPr lang="tr-TR" sz="85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</a:t>
            </a:r>
            <a:r>
              <a:rPr lang="tr-TR" sz="85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85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issue</a:t>
            </a:r>
            <a:endParaRPr sz="8500" b="1" dirty="0">
              <a:solidFill>
                <a:schemeClr val="accent6">
                  <a:lumMod val="5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E785F50-5D25-7B9B-DD9F-818FAC0EFAE1}"/>
              </a:ext>
            </a:extLst>
          </p:cNvPr>
          <p:cNvSpPr txBox="1"/>
          <p:nvPr/>
        </p:nvSpPr>
        <p:spPr>
          <a:xfrm>
            <a:off x="15264083" y="9071811"/>
            <a:ext cx="746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800" dirty="0" err="1">
                <a:solidFill>
                  <a:schemeClr val="bg2">
                    <a:lumMod val="50000"/>
                  </a:schemeClr>
                </a:solidFill>
              </a:rPr>
              <a:t>Food</a:t>
            </a:r>
            <a:endParaRPr lang="tr-TR" sz="88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8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9F158E7-BBFC-B4CF-695A-99FA5176B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r="3837"/>
          <a:stretch/>
        </p:blipFill>
        <p:spPr bwMode="auto">
          <a:xfrm>
            <a:off x="9849365" y="3241375"/>
            <a:ext cx="11851847" cy="891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B8D83220-A04D-E40E-E512-2742BD6A3A18}"/>
              </a:ext>
            </a:extLst>
          </p:cNvPr>
          <p:cNvSpPr txBox="1"/>
          <p:nvPr/>
        </p:nvSpPr>
        <p:spPr>
          <a:xfrm>
            <a:off x="995056" y="13206294"/>
            <a:ext cx="1976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https://www.who.int/news-room/events/detail/2023/05/31/default-calendar/epi-win-webinar-emerging-zoonotic-diseases-and-the-one-health-approach</a:t>
            </a: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epha.org</a:t>
            </a:r>
            <a:r>
              <a:rPr lang="en-US" dirty="0">
                <a:solidFill>
                  <a:schemeClr val="bg1"/>
                </a:solidFill>
              </a:rPr>
              <a:t>/policy-briefing-i-discovering-the-role-of-food-environments-for-sustainable-food-systems/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D8162A-A416-7948-D818-A9D1B1BD1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/>
          <a:stretch/>
        </p:blipFill>
        <p:spPr bwMode="auto">
          <a:xfrm>
            <a:off x="931744" y="3241375"/>
            <a:ext cx="9389898" cy="939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1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38DC17E8-94E3-3532-26F5-F8B6C23CF2D0}"/>
              </a:ext>
            </a:extLst>
          </p:cNvPr>
          <p:cNvSpPr txBox="1"/>
          <p:nvPr/>
        </p:nvSpPr>
        <p:spPr>
          <a:xfrm>
            <a:off x="1206500" y="706881"/>
            <a:ext cx="156916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chemeClr val="accent5"/>
                </a:solidFill>
              </a:rPr>
              <a:t>Future work &amp; ideas</a:t>
            </a:r>
            <a:br>
              <a:rPr lang="en-US" sz="8000" b="1" dirty="0">
                <a:solidFill>
                  <a:schemeClr val="accent5"/>
                </a:solidFill>
              </a:rPr>
            </a:br>
            <a:r>
              <a:rPr lang="tr-TR" sz="40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tr-TR" sz="40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tr-TR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tr-TR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40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tr-TR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tr-TR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Grafik 7" descr="Sınıf ana hat">
            <a:extLst>
              <a:ext uri="{FF2B5EF4-FFF2-40B4-BE49-F238E27FC236}">
                <a16:creationId xmlns:a16="http://schemas.microsoft.com/office/drawing/2014/main" id="{6AA2B10E-995A-E634-0621-8BFE81D30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3724" y="4417021"/>
            <a:ext cx="2617194" cy="2617194"/>
          </a:xfrm>
          <a:prstGeom prst="rect">
            <a:avLst/>
          </a:prstGeom>
        </p:spPr>
      </p:pic>
      <p:pic>
        <p:nvPicPr>
          <p:cNvPr id="9" name="Grafik 8" descr="Kief kadın ana hat">
            <a:extLst>
              <a:ext uri="{FF2B5EF4-FFF2-40B4-BE49-F238E27FC236}">
                <a16:creationId xmlns:a16="http://schemas.microsoft.com/office/drawing/2014/main" id="{8BF40A77-3419-4A89-7E59-BDA3780E2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0608" y="4415346"/>
            <a:ext cx="2442654" cy="2442654"/>
          </a:xfrm>
          <a:prstGeom prst="rect">
            <a:avLst/>
          </a:prstGeom>
        </p:spPr>
      </p:pic>
      <p:pic>
        <p:nvPicPr>
          <p:cNvPr id="10" name="Grafik 9" descr="Yorum yap Beğen düz dolguyla">
            <a:extLst>
              <a:ext uri="{FF2B5EF4-FFF2-40B4-BE49-F238E27FC236}">
                <a16:creationId xmlns:a16="http://schemas.microsoft.com/office/drawing/2014/main" id="{1297035A-BDEA-AF00-DA54-F18396637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26683" y="3676020"/>
            <a:ext cx="2617193" cy="2617193"/>
          </a:xfrm>
          <a:prstGeom prst="rect">
            <a:avLst/>
          </a:prstGeom>
        </p:spPr>
      </p:pic>
      <p:pic>
        <p:nvPicPr>
          <p:cNvPr id="14" name="Grafik 13" descr="Pano ana hat">
            <a:extLst>
              <a:ext uri="{FF2B5EF4-FFF2-40B4-BE49-F238E27FC236}">
                <a16:creationId xmlns:a16="http://schemas.microsoft.com/office/drawing/2014/main" id="{D632E3E7-2C97-7DC5-544C-A1D96BCF86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17570" y="6784888"/>
            <a:ext cx="3200400" cy="3200400"/>
          </a:xfrm>
          <a:prstGeom prst="rect">
            <a:avLst/>
          </a:prstGeom>
        </p:spPr>
      </p:pic>
      <p:pic>
        <p:nvPicPr>
          <p:cNvPr id="16" name="Grafik 15" descr="Sohbet ana hat">
            <a:extLst>
              <a:ext uri="{FF2B5EF4-FFF2-40B4-BE49-F238E27FC236}">
                <a16:creationId xmlns:a16="http://schemas.microsoft.com/office/drawing/2014/main" id="{57F2A95A-64B8-4378-AE15-02082A53E6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261603" y="6581688"/>
            <a:ext cx="3606800" cy="3606800"/>
          </a:xfrm>
          <a:prstGeom prst="rect">
            <a:avLst/>
          </a:prstGeom>
        </p:spPr>
      </p:pic>
      <p:pic>
        <p:nvPicPr>
          <p:cNvPr id="18" name="Resim 17" descr="logo, yazı tipi, 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0C986C1F-F6D8-9F4B-8C49-96883F34FE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4708" y="8054888"/>
            <a:ext cx="2971800" cy="2133600"/>
          </a:xfrm>
          <a:prstGeom prst="rect">
            <a:avLst/>
          </a:prstGeom>
        </p:spPr>
      </p:pic>
      <p:pic>
        <p:nvPicPr>
          <p:cNvPr id="2" name="Google Shape;296;p26" descr="Image">
            <a:extLst>
              <a:ext uri="{FF2B5EF4-FFF2-40B4-BE49-F238E27FC236}">
                <a16:creationId xmlns:a16="http://schemas.microsoft.com/office/drawing/2014/main" id="{47EAD269-2763-CD05-B9D2-7EDE50A5776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226236" y="12260844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069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1D99913-B3C8-3AD2-B828-3C5C123610D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Improving </a:t>
            </a:r>
            <a:r>
              <a:rPr lang="en-US" b="1" dirty="0" err="1">
                <a:solidFill>
                  <a:srgbClr val="002060"/>
                </a:solidFill>
              </a:rPr>
              <a:t>MedCIn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Variety of fruits and pulses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Other processed foods besides meat products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Country specific adaptation and validation </a:t>
            </a:r>
          </a:p>
          <a:p>
            <a:endParaRPr lang="en-US" dirty="0"/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E738543A-5AAB-A927-8E27-6ECDEBA0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Future work &amp; ideas</a:t>
            </a:r>
            <a:br>
              <a:rPr lang="en-US" sz="6000" dirty="0">
                <a:solidFill>
                  <a:schemeClr val="accent5"/>
                </a:solidFill>
              </a:rPr>
            </a:br>
            <a: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Inputs on </a:t>
            </a:r>
            <a:r>
              <a:rPr lang="en-US" sz="6000" b="1" dirty="0" err="1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MedCIn</a:t>
            </a:r>
            <a: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the team </a:t>
            </a:r>
            <a:b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/>
          </a:p>
        </p:txBody>
      </p:sp>
      <p:pic>
        <p:nvPicPr>
          <p:cNvPr id="2" name="Resim 1" descr="metin, ekran görüntüsü, logo, marka içeren bir resim&#10;&#10;Açıklama otomatik olarak oluşturuldu">
            <a:extLst>
              <a:ext uri="{FF2B5EF4-FFF2-40B4-BE49-F238E27FC236}">
                <a16:creationId xmlns:a16="http://schemas.microsoft.com/office/drawing/2014/main" id="{40C51A93-6C35-6065-BD22-D829BEF3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0" r="28793" b="67360"/>
          <a:stretch/>
        </p:blipFill>
        <p:spPr>
          <a:xfrm>
            <a:off x="17163565" y="10569836"/>
            <a:ext cx="5435600" cy="319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6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B63BD3-D114-74F7-E0DD-0180D91C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Future work &amp; ideas</a:t>
            </a:r>
            <a:br>
              <a:rPr lang="en-US" sz="6000" dirty="0">
                <a:solidFill>
                  <a:schemeClr val="accent5"/>
                </a:solidFill>
              </a:rPr>
            </a:br>
            <a: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Creating HEI-specific food service guidelines and regulations</a:t>
            </a:r>
            <a:b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/>
          </a:p>
        </p:txBody>
      </p:sp>
      <p:pic>
        <p:nvPicPr>
          <p:cNvPr id="6" name="Resim 5" descr="metin, çabuk yemek, menü, yemek içeren bir resim&#10;&#10;Açıklama otomatik olarak oluşturuldu">
            <a:extLst>
              <a:ext uri="{FF2B5EF4-FFF2-40B4-BE49-F238E27FC236}">
                <a16:creationId xmlns:a16="http://schemas.microsoft.com/office/drawing/2014/main" id="{CBB9D5B7-F306-1184-BE45-6D5468E49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8"/>
          <a:stretch/>
        </p:blipFill>
        <p:spPr>
          <a:xfrm>
            <a:off x="1206500" y="2692400"/>
            <a:ext cx="7398906" cy="11107304"/>
          </a:xfrm>
          <a:prstGeom prst="rect">
            <a:avLst/>
          </a:prstGeom>
        </p:spPr>
      </p:pic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3A4F9701-1A7A-5115-9F23-E4FABD08880C}"/>
              </a:ext>
            </a:extLst>
          </p:cNvPr>
          <p:cNvSpPr txBox="1">
            <a:spLocks/>
          </p:cNvSpPr>
          <p:nvPr/>
        </p:nvSpPr>
        <p:spPr>
          <a:xfrm>
            <a:off x="8327110" y="3580101"/>
            <a:ext cx="15208751" cy="9331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numCol="1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6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Legislation on university food service, dietitian &amp; students in committee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5700" b="1" i="1" dirty="0">
              <a:solidFill>
                <a:srgbClr val="002060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7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university food service in </a:t>
            </a:r>
            <a:r>
              <a:rPr lang="en-US" sz="57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Menu Planning and Implementation Guidelines for Institutional Food Services, Ministry of Health, Türkiye</a:t>
            </a:r>
          </a:p>
          <a:p>
            <a:endParaRPr lang="en-US" sz="4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menu planning principles</a:t>
            </a:r>
          </a:p>
          <a:p>
            <a:pPr lvl="2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planning principles for: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Pre-school children 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Workplaces 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Elderly-care centers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Hospital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Hospitals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Prisons</a:t>
            </a:r>
          </a:p>
          <a:p>
            <a:pPr lvl="3">
              <a:spcBef>
                <a:spcPts val="0"/>
              </a:spcBef>
            </a:pP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days and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</a:pPr>
            <a:endParaRPr lang="en-US" sz="5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accent5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Google Shape;296;p26" descr="Image">
            <a:extLst>
              <a:ext uri="{FF2B5EF4-FFF2-40B4-BE49-F238E27FC236}">
                <a16:creationId xmlns:a16="http://schemas.microsoft.com/office/drawing/2014/main" id="{732D6127-7A26-A8DC-8873-F5B3915464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26236" y="12260844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265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E3B7C3-3621-19D1-1178-A4DC63BE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87" y="1293829"/>
            <a:ext cx="9693148" cy="14351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Future work &amp; ideas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and sustainable collaborations and solutions</a:t>
            </a:r>
            <a:b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C96D20E-25F4-81AE-5DFF-2451394DF5FB}"/>
              </a:ext>
            </a:extLst>
          </p:cNvPr>
          <p:cNvSpPr txBox="1"/>
          <p:nvPr/>
        </p:nvSpPr>
        <p:spPr>
          <a:xfrm>
            <a:off x="1365177" y="12768012"/>
            <a:ext cx="216536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err="1">
                <a:effectLst/>
                <a:latin typeface="ExpresswayRg"/>
              </a:rPr>
              <a:t>Houzer</a:t>
            </a:r>
            <a:r>
              <a:rPr lang="tr-TR" sz="1800" dirty="0">
                <a:effectLst/>
                <a:latin typeface="ExpresswayRg"/>
              </a:rPr>
              <a:t>, E. </a:t>
            </a:r>
            <a:r>
              <a:rPr lang="tr-TR" sz="1800" dirty="0" err="1">
                <a:effectLst/>
                <a:latin typeface="ExpresswayRg"/>
              </a:rPr>
              <a:t>and</a:t>
            </a:r>
            <a:r>
              <a:rPr lang="tr-TR" sz="1800" dirty="0">
                <a:effectLst/>
                <a:latin typeface="ExpresswayRg"/>
              </a:rPr>
              <a:t> </a:t>
            </a:r>
            <a:r>
              <a:rPr lang="tr-TR" sz="1800" dirty="0" err="1">
                <a:effectLst/>
                <a:latin typeface="ExpresswayRg"/>
              </a:rPr>
              <a:t>Scoones</a:t>
            </a:r>
            <a:r>
              <a:rPr lang="tr-TR" sz="1800" dirty="0">
                <a:effectLst/>
                <a:latin typeface="ExpresswayRg"/>
              </a:rPr>
              <a:t>, I. (2021) </a:t>
            </a:r>
            <a:r>
              <a:rPr lang="tr-TR" sz="1800" i="1" dirty="0" err="1">
                <a:effectLst/>
                <a:latin typeface="ExpresswayRg"/>
              </a:rPr>
              <a:t>Are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Livestock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Always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Bad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for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the</a:t>
            </a:r>
            <a:r>
              <a:rPr lang="tr-TR" sz="1800" i="1" dirty="0">
                <a:effectLst/>
                <a:latin typeface="ExpresswayRg"/>
              </a:rPr>
              <a:t> Planet? </a:t>
            </a:r>
            <a:r>
              <a:rPr lang="tr-TR" sz="1800" i="1" dirty="0" err="1">
                <a:effectLst/>
                <a:latin typeface="ExpresswayRg"/>
              </a:rPr>
              <a:t>Rethinking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the</a:t>
            </a:r>
            <a:r>
              <a:rPr lang="tr-TR" sz="1800" i="1" dirty="0">
                <a:effectLst/>
                <a:latin typeface="ExpresswayRg"/>
              </a:rPr>
              <a:t> Protein </a:t>
            </a:r>
            <a:r>
              <a:rPr lang="tr-TR" sz="1800" i="1" dirty="0" err="1">
                <a:effectLst/>
                <a:latin typeface="ExpresswayRg"/>
              </a:rPr>
              <a:t>Transition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and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Climate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Change</a:t>
            </a:r>
            <a:r>
              <a:rPr lang="tr-TR" sz="1800" i="1" dirty="0">
                <a:effectLst/>
                <a:latin typeface="ExpresswayRg"/>
              </a:rPr>
              <a:t> </a:t>
            </a:r>
            <a:r>
              <a:rPr lang="tr-TR" sz="1800" i="1" dirty="0" err="1">
                <a:effectLst/>
                <a:latin typeface="ExpresswayRg"/>
              </a:rPr>
              <a:t>Debate</a:t>
            </a:r>
            <a:r>
              <a:rPr lang="tr-TR" sz="1800" i="1" dirty="0">
                <a:effectLst/>
                <a:latin typeface="ExpresswayRg"/>
              </a:rPr>
              <a:t>. </a:t>
            </a:r>
            <a:r>
              <a:rPr lang="tr-TR" sz="1800" dirty="0">
                <a:effectLst/>
                <a:latin typeface="ExpresswayRg"/>
              </a:rPr>
              <a:t>Brighton: PASTRES. </a:t>
            </a:r>
            <a:endParaRPr lang="tr-TR" sz="2000" dirty="0"/>
          </a:p>
          <a:p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Wambersie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L.,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Mancini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M.S.,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Galli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A., Orhon A.,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Ates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̧ B.,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Yilmaz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E., 2023.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Ecological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Footprint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goat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meat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nomadic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pastoralist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families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Turkey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Report on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commissioned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Yolda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Initiative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within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context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Foodnected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(2021-2022)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funded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tr-TR" sz="1600" b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tr-TR" sz="1600" b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MAVA. </a:t>
            </a:r>
            <a:endParaRPr lang="tr-TR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Resim 6" descr="metin, yazı tipi, ekran görüntüsü, memeli içeren bir resim&#10;&#10;Açıklama otomatik olarak oluşturuldu">
            <a:extLst>
              <a:ext uri="{FF2B5EF4-FFF2-40B4-BE49-F238E27FC236}">
                <a16:creationId xmlns:a16="http://schemas.microsoft.com/office/drawing/2014/main" id="{3CE31B49-3CAD-2552-2F4F-0FAF05A03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252" y="1391168"/>
            <a:ext cx="10054336" cy="10199350"/>
          </a:xfrm>
          <a:prstGeom prst="rect">
            <a:avLst/>
          </a:prstGeom>
        </p:spPr>
      </p:pic>
      <p:pic>
        <p:nvPicPr>
          <p:cNvPr id="8" name="Google Shape;296;p26" descr="Image">
            <a:extLst>
              <a:ext uri="{FF2B5EF4-FFF2-40B4-BE49-F238E27FC236}">
                <a16:creationId xmlns:a16="http://schemas.microsoft.com/office/drawing/2014/main" id="{4E68D6F1-2667-0511-91A7-F594400633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26236" y="12260844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metin, memeli, yazı tipi, geyik içeren bir resim&#10;&#10;Açıklama otomatik olarak oluşturuldu">
            <a:extLst>
              <a:ext uri="{FF2B5EF4-FFF2-40B4-BE49-F238E27FC236}">
                <a16:creationId xmlns:a16="http://schemas.microsoft.com/office/drawing/2014/main" id="{87747856-2BBE-0394-FCFA-CAF253B91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625" y="4132996"/>
            <a:ext cx="7107210" cy="738628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3D62D8A5-D87A-0612-19AB-25A97280ADB5}"/>
              </a:ext>
            </a:extLst>
          </p:cNvPr>
          <p:cNvSpPr txBox="1"/>
          <p:nvPr/>
        </p:nvSpPr>
        <p:spPr>
          <a:xfrm>
            <a:off x="1365177" y="5856215"/>
            <a:ext cx="45719" cy="181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763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FC2A1E9D-265C-96E0-BE91-93B73259C61C}"/>
              </a:ext>
            </a:extLst>
          </p:cNvPr>
          <p:cNvSpPr txBox="1">
            <a:spLocks/>
          </p:cNvSpPr>
          <p:nvPr/>
        </p:nvSpPr>
        <p:spPr>
          <a:xfrm>
            <a:off x="1136686" y="1293828"/>
            <a:ext cx="16389314" cy="19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dirty="0">
                <a:solidFill>
                  <a:schemeClr val="accent5"/>
                </a:solidFill>
              </a:rPr>
              <a:t>Future work &amp; ideas</a:t>
            </a:r>
            <a:endParaRPr lang="en-US" sz="8800" dirty="0">
              <a:solidFill>
                <a:schemeClr val="accent5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>
                <a:ln>
                  <a:noFill/>
                </a:ln>
                <a:solidFill>
                  <a:srgbClr val="FF644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Local and sustainable collaborations and solutions</a:t>
            </a:r>
          </a:p>
          <a:p>
            <a:endParaRPr lang="en-US" dirty="0"/>
          </a:p>
        </p:txBody>
      </p:sp>
      <p:sp>
        <p:nvSpPr>
          <p:cNvPr id="6" name="Metin Yer Tutucusu 3">
            <a:extLst>
              <a:ext uri="{FF2B5EF4-FFF2-40B4-BE49-F238E27FC236}">
                <a16:creationId xmlns:a16="http://schemas.microsoft.com/office/drawing/2014/main" id="{6DE43C96-1870-54C0-5724-59343AC83A38}"/>
              </a:ext>
            </a:extLst>
          </p:cNvPr>
          <p:cNvSpPr txBox="1">
            <a:spLocks/>
          </p:cNvSpPr>
          <p:nvPr/>
        </p:nvSpPr>
        <p:spPr>
          <a:xfrm>
            <a:off x="1136687" y="2041897"/>
            <a:ext cx="17405313" cy="19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en-US" dirty="0"/>
          </a:p>
        </p:txBody>
      </p:sp>
      <p:pic>
        <p:nvPicPr>
          <p:cNvPr id="11" name="Google Shape;296;p26" descr="Image">
            <a:extLst>
              <a:ext uri="{FF2B5EF4-FFF2-40B4-BE49-F238E27FC236}">
                <a16:creationId xmlns:a16="http://schemas.microsoft.com/office/drawing/2014/main" id="{1CFF3CD9-EF77-7C76-2F2C-35912F0F1D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80516" y="12618537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aşka Bir Okul Mümkün">
            <a:extLst>
              <a:ext uri="{FF2B5EF4-FFF2-40B4-BE49-F238E27FC236}">
                <a16:creationId xmlns:a16="http://schemas.microsoft.com/office/drawing/2014/main" id="{CF76D079-2F13-0A87-2A3D-6AA0797B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86" y="3509553"/>
            <a:ext cx="9562041" cy="52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 descr="metin, ekran görüntüsü, yazı tipi, mektup, harf içeren bir resim&#10;&#10;Açıklama otomatik olarak oluşturuldu">
            <a:extLst>
              <a:ext uri="{FF2B5EF4-FFF2-40B4-BE49-F238E27FC236}">
                <a16:creationId xmlns:a16="http://schemas.microsoft.com/office/drawing/2014/main" id="{62482601-92DB-F6AC-1BCF-2FCB2251AB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65"/>
          <a:stretch/>
        </p:blipFill>
        <p:spPr>
          <a:xfrm>
            <a:off x="9839343" y="4506968"/>
            <a:ext cx="14296308" cy="79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12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67756D2C-5153-9D16-A469-41615F27B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872" y="2380449"/>
            <a:ext cx="13828256" cy="9195962"/>
          </a:xfrm>
          <a:prstGeom prst="rect">
            <a:avLst/>
          </a:prstGeom>
        </p:spPr>
      </p:pic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90FC568-ACBA-1C6D-4119-F38B198CC2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89799" y="6858000"/>
            <a:ext cx="3286196" cy="2604514"/>
          </a:xfrm>
          <a:prstGeom prst="flowChartMagneticTape">
            <a:avLst/>
          </a:pr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1643098 w 3286196"/>
                      <a:gd name="connsiteY0" fmla="*/ 2604514 h 2604514"/>
                      <a:gd name="connsiteX1" fmla="*/ 64589 w 3286196"/>
                      <a:gd name="connsiteY1" fmla="*/ 1663791 h 2604514"/>
                      <a:gd name="connsiteX2" fmla="*/ 1055222 w 3286196"/>
                      <a:gd name="connsiteY2" fmla="*/ 86204 h 2604514"/>
                      <a:gd name="connsiteX3" fmla="*/ 2798650 w 3286196"/>
                      <a:gd name="connsiteY3" fmla="*/ 376460 h 2604514"/>
                      <a:gd name="connsiteX4" fmla="*/ 2804944 w 3286196"/>
                      <a:gd name="connsiteY4" fmla="*/ 2223091 h 2604514"/>
                      <a:gd name="connsiteX5" fmla="*/ 3286196 w 3286196"/>
                      <a:gd name="connsiteY5" fmla="*/ 2223092 h 2604514"/>
                      <a:gd name="connsiteX6" fmla="*/ 3286196 w 3286196"/>
                      <a:gd name="connsiteY6" fmla="*/ 2604514 h 2604514"/>
                      <a:gd name="connsiteX7" fmla="*/ 2754928 w 3286196"/>
                      <a:gd name="connsiteY7" fmla="*/ 2604514 h 2604514"/>
                      <a:gd name="connsiteX8" fmla="*/ 2240090 w 3286196"/>
                      <a:gd name="connsiteY8" fmla="*/ 2604514 h 2604514"/>
                      <a:gd name="connsiteX9" fmla="*/ 1643098 w 3286196"/>
                      <a:gd name="connsiteY9" fmla="*/ 2604514 h 260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6196" h="2604514" fill="none" extrusionOk="0">
                        <a:moveTo>
                          <a:pt x="1643098" y="2604514"/>
                        </a:moveTo>
                        <a:cubicBezTo>
                          <a:pt x="977091" y="2688667"/>
                          <a:pt x="378023" y="2337436"/>
                          <a:pt x="64589" y="1663791"/>
                        </a:cubicBezTo>
                        <a:cubicBezTo>
                          <a:pt x="-258804" y="1157086"/>
                          <a:pt x="51282" y="447683"/>
                          <a:pt x="1055222" y="86204"/>
                        </a:cubicBezTo>
                        <a:cubicBezTo>
                          <a:pt x="1657014" y="33202"/>
                          <a:pt x="2376124" y="-142500"/>
                          <a:pt x="2798650" y="376460"/>
                        </a:cubicBezTo>
                        <a:cubicBezTo>
                          <a:pt x="3406115" y="898997"/>
                          <a:pt x="3469637" y="1753801"/>
                          <a:pt x="2804944" y="2223091"/>
                        </a:cubicBezTo>
                        <a:cubicBezTo>
                          <a:pt x="3032119" y="2195286"/>
                          <a:pt x="3110478" y="2244881"/>
                          <a:pt x="3286196" y="2223092"/>
                        </a:cubicBezTo>
                        <a:cubicBezTo>
                          <a:pt x="3306046" y="2411128"/>
                          <a:pt x="3265756" y="2438435"/>
                          <a:pt x="3286196" y="2604514"/>
                        </a:cubicBezTo>
                        <a:cubicBezTo>
                          <a:pt x="3147217" y="2625651"/>
                          <a:pt x="2895159" y="2559214"/>
                          <a:pt x="2754928" y="2604514"/>
                        </a:cubicBezTo>
                        <a:cubicBezTo>
                          <a:pt x="2614697" y="2649814"/>
                          <a:pt x="2375583" y="2602119"/>
                          <a:pt x="2240090" y="2604514"/>
                        </a:cubicBezTo>
                        <a:cubicBezTo>
                          <a:pt x="2104597" y="2606909"/>
                          <a:pt x="1803523" y="2580587"/>
                          <a:pt x="1643098" y="2604514"/>
                        </a:cubicBezTo>
                        <a:close/>
                      </a:path>
                      <a:path w="3286196" h="2604514" stroke="0" extrusionOk="0">
                        <a:moveTo>
                          <a:pt x="1643098" y="2604514"/>
                        </a:moveTo>
                        <a:cubicBezTo>
                          <a:pt x="817868" y="2608512"/>
                          <a:pt x="379680" y="2331019"/>
                          <a:pt x="64589" y="1663791"/>
                        </a:cubicBezTo>
                        <a:cubicBezTo>
                          <a:pt x="-139990" y="1080339"/>
                          <a:pt x="260338" y="397182"/>
                          <a:pt x="1055222" y="86204"/>
                        </a:cubicBezTo>
                        <a:cubicBezTo>
                          <a:pt x="1613657" y="-163482"/>
                          <a:pt x="2432802" y="129125"/>
                          <a:pt x="2798650" y="376460"/>
                        </a:cubicBezTo>
                        <a:cubicBezTo>
                          <a:pt x="3452798" y="859821"/>
                          <a:pt x="3532220" y="1867620"/>
                          <a:pt x="2804944" y="2223091"/>
                        </a:cubicBezTo>
                        <a:cubicBezTo>
                          <a:pt x="3031811" y="2186964"/>
                          <a:pt x="3151716" y="2268499"/>
                          <a:pt x="3286196" y="2223092"/>
                        </a:cubicBezTo>
                        <a:cubicBezTo>
                          <a:pt x="3329593" y="2411460"/>
                          <a:pt x="3254211" y="2505880"/>
                          <a:pt x="3286196" y="2604514"/>
                        </a:cubicBezTo>
                        <a:cubicBezTo>
                          <a:pt x="3034906" y="2652590"/>
                          <a:pt x="2874380" y="2544440"/>
                          <a:pt x="2771359" y="2604514"/>
                        </a:cubicBezTo>
                        <a:cubicBezTo>
                          <a:pt x="2668338" y="2664588"/>
                          <a:pt x="2335996" y="2571037"/>
                          <a:pt x="2223659" y="2604514"/>
                        </a:cubicBezTo>
                        <a:cubicBezTo>
                          <a:pt x="2111322" y="2637991"/>
                          <a:pt x="1901610" y="2581305"/>
                          <a:pt x="1643098" y="260451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 fontScale="47500" lnSpcReduction="20000"/>
          </a:bodyPr>
          <a:lstStyle/>
          <a:p>
            <a:r>
              <a:rPr lang="en-US" dirty="0"/>
              <a:t>Further using social marketing strategies 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1B5EAFE0-7378-8356-7D70-1BB8458E9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87" y="572258"/>
            <a:ext cx="21971000" cy="14351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Future work &amp; ideas</a:t>
            </a:r>
            <a:br>
              <a:rPr lang="en-US" sz="6000" dirty="0">
                <a:solidFill>
                  <a:schemeClr val="accent5"/>
                </a:solidFill>
              </a:rPr>
            </a:br>
            <a:r>
              <a:rPr lang="en-US" sz="6000" dirty="0">
                <a:solidFill>
                  <a:schemeClr val="accent5"/>
                </a:solidFill>
              </a:rPr>
              <a:t>Implementing social aspects of MD</a:t>
            </a:r>
            <a:br>
              <a:rPr lang="en-US" sz="6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F798D9C-C3FE-E227-98CF-0EF6B2C64A28}"/>
              </a:ext>
            </a:extLst>
          </p:cNvPr>
          <p:cNvSpPr/>
          <p:nvPr/>
        </p:nvSpPr>
        <p:spPr>
          <a:xfrm>
            <a:off x="4531455" y="8911747"/>
            <a:ext cx="15576550" cy="2664664"/>
          </a:xfrm>
          <a:custGeom>
            <a:avLst/>
            <a:gdLst>
              <a:gd name="connsiteX0" fmla="*/ 0 w 15576550"/>
              <a:gd name="connsiteY0" fmla="*/ 0 h 2664664"/>
              <a:gd name="connsiteX1" fmla="*/ 15576550 w 15576550"/>
              <a:gd name="connsiteY1" fmla="*/ 0 h 2664664"/>
              <a:gd name="connsiteX2" fmla="*/ 15576550 w 15576550"/>
              <a:gd name="connsiteY2" fmla="*/ 2664664 h 2664664"/>
              <a:gd name="connsiteX3" fmla="*/ 0 w 15576550"/>
              <a:gd name="connsiteY3" fmla="*/ 2664664 h 2664664"/>
              <a:gd name="connsiteX4" fmla="*/ 0 w 15576550"/>
              <a:gd name="connsiteY4" fmla="*/ 0 h 26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6550" h="2664664" extrusionOk="0">
                <a:moveTo>
                  <a:pt x="0" y="0"/>
                </a:moveTo>
                <a:cubicBezTo>
                  <a:pt x="2644826" y="118645"/>
                  <a:pt x="10000285" y="116012"/>
                  <a:pt x="15576550" y="0"/>
                </a:cubicBezTo>
                <a:cubicBezTo>
                  <a:pt x="15443668" y="341740"/>
                  <a:pt x="15661501" y="1398475"/>
                  <a:pt x="15576550" y="2664664"/>
                </a:cubicBezTo>
                <a:cubicBezTo>
                  <a:pt x="9566665" y="2799264"/>
                  <a:pt x="2285678" y="2507468"/>
                  <a:pt x="0" y="2664664"/>
                </a:cubicBezTo>
                <a:cubicBezTo>
                  <a:pt x="-20187" y="1371640"/>
                  <a:pt x="-152480" y="720627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722C945-84B6-0CE4-FAB7-C77FC7D7CB0D}"/>
              </a:ext>
            </a:extLst>
          </p:cNvPr>
          <p:cNvSpPr txBox="1"/>
          <p:nvPr/>
        </p:nvSpPr>
        <p:spPr>
          <a:xfrm>
            <a:off x="642848" y="13143742"/>
            <a:ext cx="2282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Serra-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Majem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L.,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Tomaino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L.,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Dernini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S.,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Berry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E. M.,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Lairon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D.,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Ngo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de la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Cruz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J., Bach-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Faig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A.,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Donini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L. M.,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Medina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F.-X.,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Belahsen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R.,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Piscopo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S.,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Capone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R.,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Aranceta-Bartrina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J., La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Vecchia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C., &amp;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Trichopoulou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A. (2020).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Updating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the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Mediterranean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Diet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Pyramid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towards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Sustainability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: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Focus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on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Environmental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Concerns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. 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International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Journal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of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Environmental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Research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and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Public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Health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 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17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(23), 8758.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https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://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doi.org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/10.3390/ijerph17238758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777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1CB0B9-DBA5-6A04-9766-6C15A0BF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Future work &amp; ideas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sz="73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Examining the footprint of university food waste</a:t>
            </a:r>
            <a:br>
              <a:rPr lang="en-US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441D3F7-F868-A2ED-1280-48A8595391C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6500" y="4248504"/>
            <a:ext cx="9080500" cy="8256012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top two food categories contributing to the total carbon footprint in Chinese universities</a:t>
            </a:r>
          </a:p>
          <a:p>
            <a:r>
              <a:rPr lang="en-US" sz="4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Meat waste: 46.28%</a:t>
            </a:r>
          </a:p>
          <a:p>
            <a:r>
              <a:rPr lang="en-US" sz="4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Grain waste: 36.52%</a:t>
            </a:r>
            <a:endParaRPr lang="en-US" sz="4400" dirty="0"/>
          </a:p>
        </p:txBody>
      </p:sp>
      <p:pic>
        <p:nvPicPr>
          <p:cNvPr id="6" name="Google Shape;296;p26" descr="Image">
            <a:extLst>
              <a:ext uri="{FF2B5EF4-FFF2-40B4-BE49-F238E27FC236}">
                <a16:creationId xmlns:a16="http://schemas.microsoft.com/office/drawing/2014/main" id="{E138E6CF-2488-ACDD-C063-A892238AFD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26236" y="12443724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IME for Kids | Food Gone to Waste">
            <a:extLst>
              <a:ext uri="{FF2B5EF4-FFF2-40B4-BE49-F238E27FC236}">
                <a16:creationId xmlns:a16="http://schemas.microsoft.com/office/drawing/2014/main" id="{FA66FC1C-991E-249D-4DC3-9ED5885F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380" y="3482604"/>
            <a:ext cx="1316736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198F3DE3-F077-C8B5-24DB-EBCFEE62E08F}"/>
              </a:ext>
            </a:extLst>
          </p:cNvPr>
          <p:cNvSpPr txBox="1"/>
          <p:nvPr/>
        </p:nvSpPr>
        <p:spPr>
          <a:xfrm>
            <a:off x="1243330" y="13243123"/>
            <a:ext cx="18087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Qian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Rao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Liu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H.,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McCarthy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Liu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L. X., &amp;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Wang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L. (2022).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Food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waste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associated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carbon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footprint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: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evidence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from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Chinese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universities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 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Ecosystem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Sustainability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(1), 2130094.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61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1206440" y="1109266"/>
            <a:ext cx="219711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A1560"/>
              </a:buClr>
              <a:buSzPts val="11600"/>
              <a:buFont typeface="Helvetica Neue"/>
              <a:buNone/>
            </a:pPr>
            <a:r>
              <a:rPr lang="tr-TR" sz="11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Acknowledgements</a:t>
            </a:r>
            <a:endParaRPr sz="11600" b="1" i="0" u="none" strike="noStrike" cap="none" dirty="0">
              <a:solidFill>
                <a:srgbClr val="1A15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2" name="Google Shape;322;p2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12434" y="1109274"/>
            <a:ext cx="5511119" cy="19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/>
          <p:nvPr/>
        </p:nvSpPr>
        <p:spPr>
          <a:xfrm>
            <a:off x="1472606" y="5930971"/>
            <a:ext cx="5448300" cy="1511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4" name="Google Shape;324;p29"/>
          <p:cNvSpPr/>
          <p:nvPr/>
        </p:nvSpPr>
        <p:spPr>
          <a:xfrm>
            <a:off x="7856022" y="5702300"/>
            <a:ext cx="1524000" cy="2311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5" name="Google Shape;325;p29"/>
          <p:cNvSpPr/>
          <p:nvPr/>
        </p:nvSpPr>
        <p:spPr>
          <a:xfrm>
            <a:off x="10876698" y="5599410"/>
            <a:ext cx="6070600" cy="2070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6" name="Google Shape;326;p29"/>
          <p:cNvSpPr/>
          <p:nvPr/>
        </p:nvSpPr>
        <p:spPr>
          <a:xfrm>
            <a:off x="1796456" y="8503899"/>
            <a:ext cx="3606801" cy="1562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7" name="Google Shape;327;p29"/>
          <p:cNvSpPr/>
          <p:nvPr/>
        </p:nvSpPr>
        <p:spPr>
          <a:xfrm>
            <a:off x="11782639" y="8916959"/>
            <a:ext cx="3958192" cy="10661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8" name="Google Shape;328;p29"/>
          <p:cNvSpPr/>
          <p:nvPr/>
        </p:nvSpPr>
        <p:spPr>
          <a:xfrm>
            <a:off x="1796456" y="10727134"/>
            <a:ext cx="2921000" cy="1879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9" name="Google Shape;329;p29"/>
          <p:cNvSpPr/>
          <p:nvPr/>
        </p:nvSpPr>
        <p:spPr>
          <a:xfrm>
            <a:off x="8974824" y="10650971"/>
            <a:ext cx="7035800" cy="1816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0" name="Google Shape;330;p29"/>
          <p:cNvSpPr/>
          <p:nvPr/>
        </p:nvSpPr>
        <p:spPr>
          <a:xfrm>
            <a:off x="7636701" y="9131892"/>
            <a:ext cx="2385497" cy="9341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1" name="Google Shape;331;p29"/>
          <p:cNvSpPr txBox="1"/>
          <p:nvPr/>
        </p:nvSpPr>
        <p:spPr>
          <a:xfrm>
            <a:off x="1206450" y="3272900"/>
            <a:ext cx="15246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financed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funds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FCT – Foundation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I.P.,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tr-T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«PRIMA/0009/2022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Resim 3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93251981-531F-04DE-DA96-D43AB7E64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8234"/>
            <a:ext cx="24415725" cy="913776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84A17D-E15F-5DEC-72F3-B236BAB3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8100" y="10636526"/>
            <a:ext cx="21971000" cy="1435100"/>
          </a:xfrm>
        </p:spPr>
        <p:txBody>
          <a:bodyPr>
            <a:noAutofit/>
          </a:bodyPr>
          <a:lstStyle/>
          <a:p>
            <a:r>
              <a:rPr lang="en-US" sz="16300" dirty="0">
                <a:solidFill>
                  <a:srgbClr val="002060"/>
                </a:solidFill>
              </a:rPr>
              <a:t>Our team</a:t>
            </a:r>
          </a:p>
        </p:txBody>
      </p:sp>
      <p:pic>
        <p:nvPicPr>
          <p:cNvPr id="8" name="Resim 7" descr="insan yüzü, kadın, gülümsemek, gülüş, giyim içeren bir resim&#10;&#10;Açıklama otomatik olarak oluşturuldu">
            <a:extLst>
              <a:ext uri="{FF2B5EF4-FFF2-40B4-BE49-F238E27FC236}">
                <a16:creationId xmlns:a16="http://schemas.microsoft.com/office/drawing/2014/main" id="{0ABDB09E-D999-DE01-3031-4355B4B8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2311124"/>
            <a:ext cx="11148385" cy="10058078"/>
          </a:xfrm>
          <a:prstGeom prst="rect">
            <a:avLst/>
          </a:prstGeom>
        </p:spPr>
      </p:pic>
      <p:pic>
        <p:nvPicPr>
          <p:cNvPr id="10" name="Resim 9" descr="insan yüzü, kadın, gülümsemek, gülüş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CEBB39D-A921-D1A4-EFA1-D6F388908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963"/>
          <a:stretch/>
        </p:blipFill>
        <p:spPr>
          <a:xfrm>
            <a:off x="12180714" y="2311124"/>
            <a:ext cx="11148384" cy="6943762"/>
          </a:xfrm>
          <a:prstGeom prst="rect">
            <a:avLst/>
          </a:prstGeom>
        </p:spPr>
      </p:pic>
      <p:pic>
        <p:nvPicPr>
          <p:cNvPr id="6" name="Google Shape;322;p29" descr="Image">
            <a:extLst>
              <a:ext uri="{FF2B5EF4-FFF2-40B4-BE49-F238E27FC236}">
                <a16:creationId xmlns:a16="http://schemas.microsoft.com/office/drawing/2014/main" id="{E5897951-DD98-F39C-CAC6-EED285779B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52786" y="6387662"/>
            <a:ext cx="5511119" cy="19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D173601F-367C-3175-8830-E4D87A189B76}"/>
              </a:ext>
            </a:extLst>
          </p:cNvPr>
          <p:cNvSpPr txBox="1">
            <a:spLocks/>
          </p:cNvSpPr>
          <p:nvPr/>
        </p:nvSpPr>
        <p:spPr>
          <a:xfrm>
            <a:off x="1358098" y="531012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16300" dirty="0">
                <a:solidFill>
                  <a:srgbClr val="00206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619705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F0A629-33A6-2CDA-8359-FB350BA6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A9B426C-22A1-BEEC-8EE3-68D28E3A6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CE5E19F-559F-C879-40B1-A042A75CC12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154;p28" descr="Image">
            <a:extLst>
              <a:ext uri="{FF2B5EF4-FFF2-40B4-BE49-F238E27FC236}">
                <a16:creationId xmlns:a16="http://schemas.microsoft.com/office/drawing/2014/main" id="{820111DE-D708-6561-03EC-B604638767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317" y="-409076"/>
            <a:ext cx="24488634" cy="1453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 descr="kalıp, desen, düzen, grafik, kare, piksel içeren bir resim&#10;&#10;Açıklama otomatik olarak oluşturuldu">
            <a:extLst>
              <a:ext uri="{FF2B5EF4-FFF2-40B4-BE49-F238E27FC236}">
                <a16:creationId xmlns:a16="http://schemas.microsoft.com/office/drawing/2014/main" id="{C446BA30-0AE4-994C-2974-0264D7D0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3209" y="1632810"/>
            <a:ext cx="6743700" cy="67437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357B8E6-E9BF-A4CB-051C-5FA79B43F9E0}"/>
              </a:ext>
            </a:extLst>
          </p:cNvPr>
          <p:cNvSpPr txBox="1"/>
          <p:nvPr/>
        </p:nvSpPr>
        <p:spPr>
          <a:xfrm>
            <a:off x="17765486" y="1666421"/>
            <a:ext cx="583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Project website:</a:t>
            </a:r>
          </a:p>
        </p:txBody>
      </p:sp>
    </p:spTree>
    <p:extLst>
      <p:ext uri="{BB962C8B-B14F-4D97-AF65-F5344CB8AC3E}">
        <p14:creationId xmlns:p14="http://schemas.microsoft.com/office/powerpoint/2010/main" val="270977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0;p24" descr="Image">
            <a:extLst>
              <a:ext uri="{FF2B5EF4-FFF2-40B4-BE49-F238E27FC236}">
                <a16:creationId xmlns:a16="http://schemas.microsoft.com/office/drawing/2014/main" id="{13651CA6-4A7C-76AF-2428-73A3537865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F812E3A5-8E83-99D9-7623-8BFE29D9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01" y="1129363"/>
            <a:ext cx="21971000" cy="14351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Mediterranean Diet (MD)			Food service 		</a:t>
            </a:r>
          </a:p>
        </p:txBody>
      </p:sp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1FA55CD-501F-B136-2B36-AE67681A2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70" y="3454551"/>
            <a:ext cx="12414824" cy="825601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6FDDBFA-E655-096A-950B-3D401C3BFE6A}"/>
              </a:ext>
            </a:extLst>
          </p:cNvPr>
          <p:cNvSpPr txBox="1"/>
          <p:nvPr/>
        </p:nvSpPr>
        <p:spPr>
          <a:xfrm>
            <a:off x="945787" y="12260872"/>
            <a:ext cx="1846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Serra-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Majem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L.,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Tomaino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L.,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Dernini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S.,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Berry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E. M.,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Lairon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D.,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Ngo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de la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Cruz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J., Bach-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Faig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A.,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Donini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L. M.,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Medina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F.-X.,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Belahsen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R.,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Piscopo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S.,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Capone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R.,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Aranceta-Bartrina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J., La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Vecchia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C., &amp;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Trichopoulou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A. (2020).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Updating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the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Mediterranean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Diet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Pyramid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towards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Sustainability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: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Focus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on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Environmental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Concerns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. 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International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Journal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of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Environmental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Research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and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Public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tr-TR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Health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 </a:t>
            </a:r>
            <a:r>
              <a:rPr lang="tr-TR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17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(23), 8758. 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https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://</a:t>
            </a:r>
            <a:r>
              <a:rPr lang="tr-TR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doi.org</a:t>
            </a:r>
            <a:r>
              <a:rPr lang="tr-TR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/10.3390/ijerph17238758</a:t>
            </a:r>
            <a:endParaRPr lang="tr-TR" dirty="0"/>
          </a:p>
        </p:txBody>
      </p:sp>
      <p:pic>
        <p:nvPicPr>
          <p:cNvPr id="5" name="Google Shape;124;p24" descr="Image">
            <a:extLst>
              <a:ext uri="{FF2B5EF4-FFF2-40B4-BE49-F238E27FC236}">
                <a16:creationId xmlns:a16="http://schemas.microsoft.com/office/drawing/2014/main" id="{D6ED3242-8D89-13F1-20DD-E0F7AA2D41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7614353" y="62506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6" descr="Image">
            <a:extLst>
              <a:ext uri="{FF2B5EF4-FFF2-40B4-BE49-F238E27FC236}">
                <a16:creationId xmlns:a16="http://schemas.microsoft.com/office/drawing/2014/main" id="{DE8AF170-B30B-8CD1-4875-D2450B053FB3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64326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;p19" descr="Image">
            <a:extLst>
              <a:ext uri="{FF2B5EF4-FFF2-40B4-BE49-F238E27FC236}">
                <a16:creationId xmlns:a16="http://schemas.microsoft.com/office/drawing/2014/main" id="{F17D0960-9614-63AB-1DB8-36F133709C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236" t="93548" r="1766" b="350"/>
          <a:stretch/>
        </p:blipFill>
        <p:spPr>
          <a:xfrm>
            <a:off x="41607" y="128944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Çocuklu adam düz dolguyla">
            <a:extLst>
              <a:ext uri="{FF2B5EF4-FFF2-40B4-BE49-F238E27FC236}">
                <a16:creationId xmlns:a16="http://schemas.microsoft.com/office/drawing/2014/main" id="{1BD31B9C-F75F-FDFF-0F1F-938740709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16073" y="3260710"/>
            <a:ext cx="1994051" cy="1994051"/>
          </a:xfrm>
          <a:prstGeom prst="rect">
            <a:avLst/>
          </a:prstGeom>
        </p:spPr>
      </p:pic>
      <p:pic>
        <p:nvPicPr>
          <p:cNvPr id="14" name="Grafik 13" descr="Çocuklar ana hat">
            <a:extLst>
              <a:ext uri="{FF2B5EF4-FFF2-40B4-BE49-F238E27FC236}">
                <a16:creationId xmlns:a16="http://schemas.microsoft.com/office/drawing/2014/main" id="{1143F684-1540-993D-DC57-A0702503C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66913" y="2907364"/>
            <a:ext cx="2703967" cy="2703967"/>
          </a:xfrm>
          <a:prstGeom prst="rect">
            <a:avLst/>
          </a:prstGeom>
        </p:spPr>
      </p:pic>
      <p:pic>
        <p:nvPicPr>
          <p:cNvPr id="16" name="Grafik 15" descr="Hamile kadın düz dolguyla">
            <a:extLst>
              <a:ext uri="{FF2B5EF4-FFF2-40B4-BE49-F238E27FC236}">
                <a16:creationId xmlns:a16="http://schemas.microsoft.com/office/drawing/2014/main" id="{014DBAB7-B6A1-34A4-AF2B-BAEA4F9AE5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037650" y="3176773"/>
            <a:ext cx="1914189" cy="1914189"/>
          </a:xfrm>
          <a:prstGeom prst="rect">
            <a:avLst/>
          </a:prstGeom>
        </p:spPr>
      </p:pic>
      <p:pic>
        <p:nvPicPr>
          <p:cNvPr id="18" name="Grafik 17" descr="Hastane ana hat">
            <a:extLst>
              <a:ext uri="{FF2B5EF4-FFF2-40B4-BE49-F238E27FC236}">
                <a16:creationId xmlns:a16="http://schemas.microsoft.com/office/drawing/2014/main" id="{C105B167-2018-4683-6488-E32AE6CB6D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333374" y="5680383"/>
            <a:ext cx="2049539" cy="2049539"/>
          </a:xfrm>
          <a:prstGeom prst="rect">
            <a:avLst/>
          </a:prstGeom>
        </p:spPr>
      </p:pic>
      <p:pic>
        <p:nvPicPr>
          <p:cNvPr id="20" name="Grafik 19" descr="Sınıf düz dolguyla">
            <a:extLst>
              <a:ext uri="{FF2B5EF4-FFF2-40B4-BE49-F238E27FC236}">
                <a16:creationId xmlns:a16="http://schemas.microsoft.com/office/drawing/2014/main" id="{BACCA850-9D4A-D9EB-2607-0870769EB1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501539" y="5957744"/>
            <a:ext cx="1721379" cy="1721379"/>
          </a:xfrm>
          <a:prstGeom prst="rect">
            <a:avLst/>
          </a:prstGeom>
        </p:spPr>
      </p:pic>
      <p:pic>
        <p:nvPicPr>
          <p:cNvPr id="22" name="Grafik 21" descr="Şehir düz dolguyla">
            <a:extLst>
              <a:ext uri="{FF2B5EF4-FFF2-40B4-BE49-F238E27FC236}">
                <a16:creationId xmlns:a16="http://schemas.microsoft.com/office/drawing/2014/main" id="{8FA32917-028A-6A68-77FF-B9E0391504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409067" y="5582897"/>
            <a:ext cx="2248625" cy="2248625"/>
          </a:xfrm>
          <a:prstGeom prst="rect">
            <a:avLst/>
          </a:prstGeom>
        </p:spPr>
      </p:pic>
      <p:pic>
        <p:nvPicPr>
          <p:cNvPr id="26" name="Grafik 25" descr="Fabrika düz dolguyla">
            <a:extLst>
              <a:ext uri="{FF2B5EF4-FFF2-40B4-BE49-F238E27FC236}">
                <a16:creationId xmlns:a16="http://schemas.microsoft.com/office/drawing/2014/main" id="{1BD81883-31E9-FFDD-32A7-2866A472B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364797" y="5639537"/>
            <a:ext cx="2049539" cy="2049539"/>
          </a:xfrm>
          <a:prstGeom prst="rect">
            <a:avLst/>
          </a:prstGeom>
        </p:spPr>
      </p:pic>
      <p:pic>
        <p:nvPicPr>
          <p:cNvPr id="28" name="Grafik 27" descr="Hamburger ve içecek düz dolguyla">
            <a:extLst>
              <a:ext uri="{FF2B5EF4-FFF2-40B4-BE49-F238E27FC236}">
                <a16:creationId xmlns:a16="http://schemas.microsoft.com/office/drawing/2014/main" id="{82913EDA-B22F-25C6-ACC6-706D29C860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791852" y="8812205"/>
            <a:ext cx="1968576" cy="1968576"/>
          </a:xfrm>
          <a:prstGeom prst="rect">
            <a:avLst/>
          </a:prstGeom>
        </p:spPr>
      </p:pic>
      <p:pic>
        <p:nvPicPr>
          <p:cNvPr id="30" name="Grafik 29" descr="İnek düz dolguyla">
            <a:extLst>
              <a:ext uri="{FF2B5EF4-FFF2-40B4-BE49-F238E27FC236}">
                <a16:creationId xmlns:a16="http://schemas.microsoft.com/office/drawing/2014/main" id="{470B94C5-39B0-0CF7-93FC-C208910E66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932254" y="8913805"/>
            <a:ext cx="1968577" cy="1968577"/>
          </a:xfrm>
          <a:prstGeom prst="rect">
            <a:avLst/>
          </a:prstGeom>
        </p:spPr>
      </p:pic>
      <p:pic>
        <p:nvPicPr>
          <p:cNvPr id="32" name="Grafik 31" descr="Makarna düz dolguyla">
            <a:extLst>
              <a:ext uri="{FF2B5EF4-FFF2-40B4-BE49-F238E27FC236}">
                <a16:creationId xmlns:a16="http://schemas.microsoft.com/office/drawing/2014/main" id="{C5186799-2774-0829-7327-D7E3A008C2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4774470" y="8586718"/>
            <a:ext cx="2049539" cy="20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4840C2C-1C5E-3F2E-78E9-0B9F269C3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/>
          <a:stretch/>
        </p:blipFill>
        <p:spPr bwMode="auto">
          <a:xfrm>
            <a:off x="49966" y="4302822"/>
            <a:ext cx="8470919" cy="86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adolu Üniversitesi Yemekhanesi Ramazan Boyunca Kesintisiz Hizmet Verecek  - Eskişehir Haber">
            <a:extLst>
              <a:ext uri="{FF2B5EF4-FFF2-40B4-BE49-F238E27FC236}">
                <a16:creationId xmlns:a16="http://schemas.microsoft.com/office/drawing/2014/main" id="{1B8B0D64-5CC2-46F9-582F-9CB2C36BD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489" y="4102821"/>
            <a:ext cx="15295345" cy="860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</a:t>
            </a:r>
            <a:r>
              <a:rPr lang="tr-TR" sz="80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merely</a:t>
            </a:r>
            <a:r>
              <a:rPr lang="tr-TR" sz="80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 </a:t>
            </a:r>
            <a:r>
              <a:rPr lang="tr-TR" sz="80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</a:t>
            </a:r>
            <a:r>
              <a:rPr lang="tr-TR" sz="80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80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issue</a:t>
            </a:r>
            <a:endParaRPr lang="tr-TR" sz="8000" b="1" dirty="0">
              <a:solidFill>
                <a:schemeClr val="accent6">
                  <a:lumMod val="5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1"/>
          </p:nvPr>
        </p:nvSpPr>
        <p:spPr>
          <a:xfrm>
            <a:off x="989009" y="1971944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tr-TR" i="1" dirty="0">
                <a:solidFill>
                  <a:schemeClr val="accent6">
                    <a:lumMod val="50000"/>
                  </a:schemeClr>
                </a:solidFill>
              </a:rPr>
              <a:t>Role of </a:t>
            </a:r>
            <a:r>
              <a:rPr lang="tr-TR" i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tr-T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accent6">
                    <a:lumMod val="50000"/>
                  </a:schemeClr>
                </a:solidFill>
              </a:rPr>
              <a:t>food</a:t>
            </a:r>
            <a:r>
              <a:rPr lang="tr-TR" i="1" dirty="0">
                <a:solidFill>
                  <a:schemeClr val="accent6">
                    <a:lumMod val="50000"/>
                  </a:schemeClr>
                </a:solidFill>
              </a:rPr>
              <a:t> service</a:t>
            </a:r>
            <a:endParaRPr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C74C54FC-F8AC-2889-7B56-88B111290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89202"/>
              </p:ext>
            </p:extLst>
          </p:nvPr>
        </p:nvGraphicFramePr>
        <p:xfrm>
          <a:off x="15492040" y="3581482"/>
          <a:ext cx="5641166" cy="3521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0" name="Google Shape;160;p9" descr="Image"/>
          <p:cNvSpPr/>
          <p:nvPr/>
        </p:nvSpPr>
        <p:spPr>
          <a:xfrm>
            <a:off x="0" y="10968050"/>
            <a:ext cx="5509139" cy="27479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Google Shape;120;p24" descr="Image">
            <a:extLst>
              <a:ext uri="{FF2B5EF4-FFF2-40B4-BE49-F238E27FC236}">
                <a16:creationId xmlns:a16="http://schemas.microsoft.com/office/drawing/2014/main" id="{510E4EB9-236C-2094-9B55-F1EE1A64F77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81124"/>
          <a:stretch/>
        </p:blipFill>
        <p:spPr>
          <a:xfrm>
            <a:off x="22131882" y="-1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;p24" descr="Image">
            <a:extLst>
              <a:ext uri="{FF2B5EF4-FFF2-40B4-BE49-F238E27FC236}">
                <a16:creationId xmlns:a16="http://schemas.microsoft.com/office/drawing/2014/main" id="{F499C544-F107-D5C3-D610-E251B6D67A6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5400000">
            <a:off x="17614353" y="6250669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6;p26" descr="Image">
            <a:extLst>
              <a:ext uri="{FF2B5EF4-FFF2-40B4-BE49-F238E27FC236}">
                <a16:creationId xmlns:a16="http://schemas.microsoft.com/office/drawing/2014/main" id="{DFC4B9A0-05D6-E558-D0E7-0C2D6E2377F6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64326"/>
            <a:ext cx="2021077" cy="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9" descr="Image">
            <a:extLst>
              <a:ext uri="{FF2B5EF4-FFF2-40B4-BE49-F238E27FC236}">
                <a16:creationId xmlns:a16="http://schemas.microsoft.com/office/drawing/2014/main" id="{BB4A887A-DAEF-D037-4FD7-7CD00E550C1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9236" t="93548" r="1766" b="350"/>
          <a:stretch/>
        </p:blipFill>
        <p:spPr>
          <a:xfrm>
            <a:off x="41857" y="12876862"/>
            <a:ext cx="22131882" cy="87235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9"/>
          <p:cNvSpPr txBox="1"/>
          <p:nvPr/>
        </p:nvSpPr>
        <p:spPr>
          <a:xfrm>
            <a:off x="607232" y="13131572"/>
            <a:ext cx="1770539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https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://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epha.org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/policy-briefing-i-discovering-the-role-of-food-environments-for-sustainable-food-systems/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Springmann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M., &amp;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Freund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D. (2022).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Options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keeping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environmental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limits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 Nature </a:t>
            </a:r>
            <a:r>
              <a:rPr lang="tr-TR" sz="14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tr-T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3(1), 4-14.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25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/>
          <p:nvPr/>
        </p:nvSpPr>
        <p:spPr>
          <a:xfrm>
            <a:off x="1202311" y="12967568"/>
            <a:ext cx="1834248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tr-TR" sz="1800" dirty="0">
                <a:effectLst/>
                <a:latin typeface="NotoSerif"/>
              </a:rPr>
              <a:t>FAO. </a:t>
            </a:r>
            <a:r>
              <a:rPr lang="tr-TR" sz="1800" dirty="0" err="1">
                <a:effectLst/>
                <a:latin typeface="NotoSerif"/>
              </a:rPr>
              <a:t>Biodiversity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and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Sustainable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Diets</a:t>
            </a:r>
            <a:r>
              <a:rPr lang="tr-TR" sz="1800" dirty="0">
                <a:effectLst/>
                <a:latin typeface="NotoSerif"/>
              </a:rPr>
              <a:t>: United </a:t>
            </a:r>
            <a:r>
              <a:rPr lang="tr-TR" sz="1800" dirty="0" err="1">
                <a:effectLst/>
                <a:latin typeface="NotoSerif"/>
              </a:rPr>
              <a:t>Against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Hunger</a:t>
            </a:r>
            <a:r>
              <a:rPr lang="tr-TR" sz="1800" dirty="0">
                <a:effectLst/>
                <a:latin typeface="NotoSerif"/>
              </a:rPr>
              <a:t> (Rome). Rome 2010. </a:t>
            </a:r>
            <a:br>
              <a:rPr lang="tr-TR" sz="1800" dirty="0">
                <a:effectLst/>
                <a:latin typeface="NotoSerif"/>
              </a:rPr>
            </a:br>
            <a:r>
              <a:rPr lang="tr-TR" sz="1800" dirty="0">
                <a:effectLst/>
                <a:latin typeface="NotoSerif"/>
              </a:rPr>
              <a:t>Vaz-</a:t>
            </a:r>
            <a:r>
              <a:rPr lang="tr-TR" sz="1800" dirty="0" err="1">
                <a:effectLst/>
                <a:latin typeface="NotoSerif"/>
              </a:rPr>
              <a:t>Velho</a:t>
            </a:r>
            <a:r>
              <a:rPr lang="tr-TR" sz="1800" dirty="0">
                <a:effectLst/>
                <a:latin typeface="NotoSerif"/>
              </a:rPr>
              <a:t> ML, </a:t>
            </a:r>
            <a:r>
              <a:rPr lang="tr-TR" sz="1800" dirty="0" err="1">
                <a:effectLst/>
                <a:latin typeface="NotoSerif"/>
              </a:rPr>
              <a:t>Pinheiro</a:t>
            </a:r>
            <a:r>
              <a:rPr lang="tr-TR" sz="1800" dirty="0">
                <a:effectLst/>
                <a:latin typeface="NotoSerif"/>
              </a:rPr>
              <a:t> R, </a:t>
            </a:r>
            <a:r>
              <a:rPr lang="tr-TR" sz="1800" dirty="0" err="1">
                <a:effectLst/>
                <a:latin typeface="NotoSerif"/>
              </a:rPr>
              <a:t>Rodrigues</a:t>
            </a:r>
            <a:r>
              <a:rPr lang="tr-TR" sz="1800" dirty="0">
                <a:effectLst/>
                <a:latin typeface="NotoSerif"/>
              </a:rPr>
              <a:t> AS. </a:t>
            </a:r>
            <a:r>
              <a:rPr lang="tr-TR" sz="1800" dirty="0" err="1">
                <a:effectLst/>
                <a:latin typeface="NotoSerif"/>
              </a:rPr>
              <a:t>The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Atlantic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diet</a:t>
            </a:r>
            <a:r>
              <a:rPr lang="tr-TR" sz="1800" dirty="0">
                <a:effectLst/>
                <a:latin typeface="NotoSerif"/>
              </a:rPr>
              <a:t>–</a:t>
            </a:r>
            <a:r>
              <a:rPr lang="tr-TR" sz="1800" dirty="0" err="1">
                <a:effectLst/>
                <a:latin typeface="NotoSerif"/>
              </a:rPr>
              <a:t>Origin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and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features</a:t>
            </a:r>
            <a:r>
              <a:rPr lang="tr-TR" sz="1800" dirty="0">
                <a:effectLst/>
                <a:latin typeface="NotoSerif"/>
              </a:rPr>
              <a:t>. International </a:t>
            </a:r>
            <a:r>
              <a:rPr lang="tr-TR" sz="1800" dirty="0" err="1">
                <a:effectLst/>
                <a:latin typeface="NotoSerif"/>
              </a:rPr>
              <a:t>Journal</a:t>
            </a:r>
            <a:r>
              <a:rPr lang="tr-TR" sz="1800" dirty="0">
                <a:effectLst/>
                <a:latin typeface="NotoSerif"/>
              </a:rPr>
              <a:t> of </a:t>
            </a:r>
            <a:r>
              <a:rPr lang="tr-TR" sz="1800" dirty="0" err="1">
                <a:effectLst/>
                <a:latin typeface="NotoSerif"/>
              </a:rPr>
              <a:t>Food</a:t>
            </a:r>
            <a:r>
              <a:rPr lang="tr-TR" sz="1800" dirty="0">
                <a:effectLst/>
                <a:latin typeface="NotoSerif"/>
              </a:rPr>
              <a:t> </a:t>
            </a:r>
            <a:r>
              <a:rPr lang="tr-TR" sz="1800" dirty="0" err="1">
                <a:effectLst/>
                <a:latin typeface="NotoSerif"/>
              </a:rPr>
              <a:t>Studies</a:t>
            </a:r>
            <a:r>
              <a:rPr lang="tr-TR" sz="1800" dirty="0">
                <a:effectLst/>
                <a:latin typeface="NotoSerif"/>
              </a:rPr>
              <a:t>. 2016;5(1). </a:t>
            </a:r>
          </a:p>
          <a:p>
            <a:endParaRPr lang="tr-TR" sz="2400" dirty="0"/>
          </a:p>
        </p:txBody>
      </p:sp>
      <p:sp>
        <p:nvSpPr>
          <p:cNvPr id="127" name="Google Shape;127;p6" descr="Image"/>
          <p:cNvSpPr/>
          <p:nvPr/>
        </p:nvSpPr>
        <p:spPr>
          <a:xfrm>
            <a:off x="11003533" y="10968050"/>
            <a:ext cx="5509139" cy="27479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28" name="Google Shape;128;p6"/>
          <p:cNvGrpSpPr/>
          <p:nvPr/>
        </p:nvGrpSpPr>
        <p:grpSpPr>
          <a:xfrm>
            <a:off x="17142093" y="1465484"/>
            <a:ext cx="6317730" cy="10272505"/>
            <a:chOff x="1483793" y="967329"/>
            <a:chExt cx="6317730" cy="10272505"/>
          </a:xfrm>
        </p:grpSpPr>
        <p:sp>
          <p:nvSpPr>
            <p:cNvPr id="129" name="Google Shape;129;p6"/>
            <p:cNvSpPr/>
            <p:nvPr/>
          </p:nvSpPr>
          <p:spPr>
            <a:xfrm>
              <a:off x="2857092" y="967329"/>
              <a:ext cx="4944431" cy="49451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12" y="60000"/>
                  </a:moveTo>
                  <a:lnTo>
                    <a:pt x="8412" y="60000"/>
                  </a:lnTo>
                  <a:cubicBezTo>
                    <a:pt x="8412" y="32962"/>
                    <a:pt x="29287" y="10511"/>
                    <a:pt x="56253" y="8547"/>
                  </a:cubicBezTo>
                  <a:cubicBezTo>
                    <a:pt x="83219" y="6583"/>
                    <a:pt x="107126" y="25773"/>
                    <a:pt x="111044" y="52526"/>
                  </a:cubicBezTo>
                  <a:cubicBezTo>
                    <a:pt x="114961" y="79279"/>
                    <a:pt x="97559" y="104517"/>
                    <a:pt x="71162" y="110367"/>
                  </a:cubicBezTo>
                  <a:lnTo>
                    <a:pt x="70593" y="118429"/>
                  </a:lnTo>
                  <a:lnTo>
                    <a:pt x="56830" y="104890"/>
                  </a:lnTo>
                  <a:lnTo>
                    <a:pt x="72706" y="88508"/>
                  </a:lnTo>
                  <a:lnTo>
                    <a:pt x="72145" y="96445"/>
                  </a:lnTo>
                  <a:cubicBezTo>
                    <a:pt x="90761" y="90240"/>
                    <a:pt x="101708" y="70999"/>
                    <a:pt x="97532" y="51824"/>
                  </a:cubicBezTo>
                  <a:cubicBezTo>
                    <a:pt x="93356" y="32649"/>
                    <a:pt x="75399" y="19705"/>
                    <a:pt x="55889" y="21805"/>
                  </a:cubicBezTo>
                  <a:cubicBezTo>
                    <a:pt x="36379" y="23906"/>
                    <a:pt x="21588" y="40375"/>
                    <a:pt x="21588" y="60000"/>
                  </a:cubicBezTo>
                  <a:close/>
                </a:path>
              </a:pathLst>
            </a:custGeom>
            <a:solidFill>
              <a:srgbClr val="FED93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4191453" y="2500761"/>
              <a:ext cx="2329187" cy="133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1" name="Google Shape;131;p6"/>
            <p:cNvSpPr txBox="1"/>
            <p:nvPr/>
          </p:nvSpPr>
          <p:spPr>
            <a:xfrm>
              <a:off x="4191453" y="2500761"/>
              <a:ext cx="2329187" cy="133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Diets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with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less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impact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on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the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environment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endParaRPr sz="3200" b="0" i="0" u="none" strike="noStrike" cap="none" dirty="0">
                <a:solidFill>
                  <a:srgbClr val="A00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483793" y="3808704"/>
              <a:ext cx="4944431" cy="49451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481" y="23524"/>
                  </a:moveTo>
                  <a:lnTo>
                    <a:pt x="87165" y="32840"/>
                  </a:lnTo>
                  <a:cubicBezTo>
                    <a:pt x="75945" y="21617"/>
                    <a:pt x="58981" y="18448"/>
                    <a:pt x="44467" y="24866"/>
                  </a:cubicBezTo>
                  <a:cubicBezTo>
                    <a:pt x="29954" y="31283"/>
                    <a:pt x="20881" y="45964"/>
                    <a:pt x="21631" y="61816"/>
                  </a:cubicBezTo>
                  <a:cubicBezTo>
                    <a:pt x="22381" y="77668"/>
                    <a:pt x="32801" y="91427"/>
                    <a:pt x="47855" y="96445"/>
                  </a:cubicBezTo>
                  <a:lnTo>
                    <a:pt x="47294" y="88508"/>
                  </a:lnTo>
                  <a:lnTo>
                    <a:pt x="63170" y="104890"/>
                  </a:lnTo>
                  <a:lnTo>
                    <a:pt x="49407" y="118429"/>
                  </a:lnTo>
                  <a:lnTo>
                    <a:pt x="48838" y="110367"/>
                  </a:lnTo>
                  <a:lnTo>
                    <a:pt x="48838" y="110367"/>
                  </a:lnTo>
                  <a:cubicBezTo>
                    <a:pt x="27395" y="105615"/>
                    <a:pt x="11311" y="87806"/>
                    <a:pt x="8761" y="65990"/>
                  </a:cubicBezTo>
                  <a:cubicBezTo>
                    <a:pt x="6211" y="44174"/>
                    <a:pt x="17753" y="23136"/>
                    <a:pt x="37522" y="13566"/>
                  </a:cubicBezTo>
                  <a:cubicBezTo>
                    <a:pt x="57291" y="3995"/>
                    <a:pt x="80952" y="7992"/>
                    <a:pt x="96481" y="23524"/>
                  </a:cubicBezTo>
                  <a:close/>
                </a:path>
              </a:pathLst>
            </a:custGeom>
            <a:solidFill>
              <a:srgbClr val="FE993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2582246" y="5610501"/>
              <a:ext cx="2747525" cy="1373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4" name="Google Shape;134;p6"/>
            <p:cNvSpPr txBox="1"/>
            <p:nvPr/>
          </p:nvSpPr>
          <p:spPr>
            <a:xfrm>
              <a:off x="2582246" y="5610501"/>
              <a:ext cx="2747525" cy="1373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Sustainable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diets</a:t>
              </a:r>
              <a:endPara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3209005" y="6990099"/>
              <a:ext cx="4248032" cy="4249735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FE634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3956473" y="8472421"/>
              <a:ext cx="2747525" cy="1373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7" name="Google Shape;137;p6"/>
            <p:cNvSpPr txBox="1"/>
            <p:nvPr/>
          </p:nvSpPr>
          <p:spPr>
            <a:xfrm>
              <a:off x="3956473" y="8472421"/>
              <a:ext cx="2747525" cy="1373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The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Mediterranean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r>
                <a:rPr lang="tr-TR" sz="3200" b="0" i="0" u="none" strike="noStrike" cap="none" dirty="0" err="1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diet</a:t>
              </a:r>
              <a:r>
                <a:rPr lang="tr-TR" sz="3200" b="0" i="0" u="none" strike="noStrike" cap="none" dirty="0">
                  <a:solidFill>
                    <a:srgbClr val="A00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 </a:t>
              </a:r>
              <a:endPara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138" name="Google Shape;138;p6"/>
          <p:cNvSpPr txBox="1"/>
          <p:nvPr/>
        </p:nvSpPr>
        <p:spPr>
          <a:xfrm>
            <a:off x="1202311" y="1738014"/>
            <a:ext cx="16136471" cy="9459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7500"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A1560"/>
              </a:buClr>
              <a:buSzPct val="102564"/>
              <a:buFont typeface="Helvetica Neue"/>
              <a:buNone/>
            </a:pP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Mediterranean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MedD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is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widely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recognized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 a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health-promoting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sustainable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dietary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9600" b="1" i="0" u="none" strike="noStrike" cap="none" dirty="0" err="1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pattern</a:t>
            </a:r>
            <a:r>
              <a:rPr lang="tr-TR" sz="9600" b="1" i="0" u="none" strike="noStrike" cap="none" dirty="0">
                <a:solidFill>
                  <a:srgbClr val="1A15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 dirty="0"/>
          </a:p>
        </p:txBody>
      </p:sp>
      <p:pic>
        <p:nvPicPr>
          <p:cNvPr id="2" name="Google Shape;144;p3" descr="Image">
            <a:extLst>
              <a:ext uri="{FF2B5EF4-FFF2-40B4-BE49-F238E27FC236}">
                <a16:creationId xmlns:a16="http://schemas.microsoft.com/office/drawing/2014/main" id="{684A0F86-C72F-CE55-AEA6-063AB80008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26236" y="12260843"/>
            <a:ext cx="2021079" cy="6986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aşlık 3">
            <a:extLst>
              <a:ext uri="{FF2B5EF4-FFF2-40B4-BE49-F238E27FC236}">
                <a16:creationId xmlns:a16="http://schemas.microsoft.com/office/drawing/2014/main" id="{060403EF-DD03-C072-150B-DADA43F2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85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</a:t>
            </a:r>
            <a:r>
              <a:rPr lang="tr-TR" sz="85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merely</a:t>
            </a:r>
            <a:r>
              <a:rPr lang="tr-TR" sz="85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 </a:t>
            </a:r>
            <a:r>
              <a:rPr lang="tr-TR" sz="85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</a:t>
            </a:r>
            <a:r>
              <a:rPr lang="tr-TR" sz="8500" b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tr-TR" sz="8500" b="1" dirty="0" err="1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issue</a:t>
            </a:r>
            <a:endParaRPr lang="en-US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8A5C038-E5B0-7FFD-20ED-A6949AA3E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1937" y="1916737"/>
            <a:ext cx="21971000" cy="934780"/>
          </a:xfrm>
        </p:spPr>
        <p:txBody>
          <a:bodyPr/>
          <a:lstStyle/>
          <a:p>
            <a:r>
              <a:rPr lang="tr-TR" i="1" dirty="0">
                <a:solidFill>
                  <a:schemeClr val="accent6">
                    <a:lumMod val="50000"/>
                  </a:schemeClr>
                </a:solidFill>
              </a:rPr>
              <a:t>Role of </a:t>
            </a:r>
            <a:r>
              <a:rPr lang="tr-TR" i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tr-T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accent6">
                    <a:lumMod val="50000"/>
                  </a:schemeClr>
                </a:solidFill>
              </a:rPr>
              <a:t>food</a:t>
            </a:r>
            <a:r>
              <a:rPr lang="tr-TR" i="1" dirty="0">
                <a:solidFill>
                  <a:schemeClr val="accent6">
                    <a:lumMod val="50000"/>
                  </a:schemeClr>
                </a:solidFill>
              </a:rPr>
              <a:t>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65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A6DB85-0FC2-F2D7-00DE-D380A1DD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525" y="859296"/>
            <a:ext cx="21971000" cy="14351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University food service as a lab</a:t>
            </a:r>
          </a:p>
        </p:txBody>
      </p:sp>
      <p:grpSp>
        <p:nvGrpSpPr>
          <p:cNvPr id="9" name="Grafik 5" descr="Yemek yiyen kişi ana hat">
            <a:extLst>
              <a:ext uri="{FF2B5EF4-FFF2-40B4-BE49-F238E27FC236}">
                <a16:creationId xmlns:a16="http://schemas.microsoft.com/office/drawing/2014/main" id="{02098F6E-5548-928D-3E09-22C10E82A5DF}"/>
              </a:ext>
            </a:extLst>
          </p:cNvPr>
          <p:cNvGrpSpPr/>
          <p:nvPr/>
        </p:nvGrpSpPr>
        <p:grpSpPr>
          <a:xfrm>
            <a:off x="4366256" y="9710806"/>
            <a:ext cx="2556024" cy="2965779"/>
            <a:chOff x="12423775" y="6892925"/>
            <a:chExt cx="3444875" cy="3543300"/>
          </a:xfrm>
          <a:solidFill>
            <a:srgbClr val="000000"/>
          </a:solidFill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0" name="Serbest Form 9">
              <a:extLst>
                <a:ext uri="{FF2B5EF4-FFF2-40B4-BE49-F238E27FC236}">
                  <a16:creationId xmlns:a16="http://schemas.microsoft.com/office/drawing/2014/main" id="{22270E2F-9FD3-57E9-6042-F387BD36E5BD}"/>
                </a:ext>
              </a:extLst>
            </p:cNvPr>
            <p:cNvSpPr/>
            <p:nvPr/>
          </p:nvSpPr>
          <p:spPr>
            <a:xfrm>
              <a:off x="13703300" y="8615362"/>
              <a:ext cx="2165350" cy="1820862"/>
            </a:xfrm>
            <a:custGeom>
              <a:avLst/>
              <a:gdLst>
                <a:gd name="connsiteX0" fmla="*/ 2116138 w 2165350"/>
                <a:gd name="connsiteY0" fmla="*/ 0 h 1820862"/>
                <a:gd name="connsiteX1" fmla="*/ 49213 w 2165350"/>
                <a:gd name="connsiteY1" fmla="*/ 0 h 1820862"/>
                <a:gd name="connsiteX2" fmla="*/ 0 w 2165350"/>
                <a:gd name="connsiteY2" fmla="*/ 49213 h 1820862"/>
                <a:gd name="connsiteX3" fmla="*/ 49213 w 2165350"/>
                <a:gd name="connsiteY3" fmla="*/ 98425 h 1820862"/>
                <a:gd name="connsiteX4" fmla="*/ 1033463 w 2165350"/>
                <a:gd name="connsiteY4" fmla="*/ 98425 h 1820862"/>
                <a:gd name="connsiteX5" fmla="*/ 1033463 w 2165350"/>
                <a:gd name="connsiteY5" fmla="*/ 1722438 h 1820862"/>
                <a:gd name="connsiteX6" fmla="*/ 639763 w 2165350"/>
                <a:gd name="connsiteY6" fmla="*/ 1722438 h 1820862"/>
                <a:gd name="connsiteX7" fmla="*/ 639763 w 2165350"/>
                <a:gd name="connsiteY7" fmla="*/ 1820863 h 1820862"/>
                <a:gd name="connsiteX8" fmla="*/ 1525588 w 2165350"/>
                <a:gd name="connsiteY8" fmla="*/ 1820863 h 1820862"/>
                <a:gd name="connsiteX9" fmla="*/ 1525588 w 2165350"/>
                <a:gd name="connsiteY9" fmla="*/ 1722438 h 1820862"/>
                <a:gd name="connsiteX10" fmla="*/ 1131888 w 2165350"/>
                <a:gd name="connsiteY10" fmla="*/ 1722438 h 1820862"/>
                <a:gd name="connsiteX11" fmla="*/ 1131888 w 2165350"/>
                <a:gd name="connsiteY11" fmla="*/ 98425 h 1820862"/>
                <a:gd name="connsiteX12" fmla="*/ 2116138 w 2165350"/>
                <a:gd name="connsiteY12" fmla="*/ 98425 h 1820862"/>
                <a:gd name="connsiteX13" fmla="*/ 2165350 w 2165350"/>
                <a:gd name="connsiteY13" fmla="*/ 49213 h 1820862"/>
                <a:gd name="connsiteX14" fmla="*/ 2116138 w 2165350"/>
                <a:gd name="connsiteY14" fmla="*/ 0 h 182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5350" h="1820862">
                  <a:moveTo>
                    <a:pt x="2116138" y="0"/>
                  </a:moveTo>
                  <a:lnTo>
                    <a:pt x="49213" y="0"/>
                  </a:lnTo>
                  <a:cubicBezTo>
                    <a:pt x="22032" y="0"/>
                    <a:pt x="0" y="22032"/>
                    <a:pt x="0" y="49213"/>
                  </a:cubicBezTo>
                  <a:cubicBezTo>
                    <a:pt x="0" y="76393"/>
                    <a:pt x="22032" y="98425"/>
                    <a:pt x="49213" y="98425"/>
                  </a:cubicBezTo>
                  <a:lnTo>
                    <a:pt x="1033463" y="98425"/>
                  </a:lnTo>
                  <a:lnTo>
                    <a:pt x="1033463" y="1722438"/>
                  </a:lnTo>
                  <a:lnTo>
                    <a:pt x="639763" y="1722438"/>
                  </a:lnTo>
                  <a:lnTo>
                    <a:pt x="639763" y="1820863"/>
                  </a:lnTo>
                  <a:lnTo>
                    <a:pt x="1525588" y="1820863"/>
                  </a:lnTo>
                  <a:lnTo>
                    <a:pt x="1525588" y="1722438"/>
                  </a:lnTo>
                  <a:lnTo>
                    <a:pt x="1131888" y="1722438"/>
                  </a:lnTo>
                  <a:lnTo>
                    <a:pt x="1131888" y="98425"/>
                  </a:lnTo>
                  <a:lnTo>
                    <a:pt x="2116138" y="98425"/>
                  </a:lnTo>
                  <a:cubicBezTo>
                    <a:pt x="2143318" y="98425"/>
                    <a:pt x="2165350" y="76393"/>
                    <a:pt x="2165350" y="49213"/>
                  </a:cubicBezTo>
                  <a:cubicBezTo>
                    <a:pt x="2165350" y="22032"/>
                    <a:pt x="2143318" y="0"/>
                    <a:pt x="2116138" y="0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Serbest Form 10">
              <a:extLst>
                <a:ext uri="{FF2B5EF4-FFF2-40B4-BE49-F238E27FC236}">
                  <a16:creationId xmlns:a16="http://schemas.microsoft.com/office/drawing/2014/main" id="{BAC2ECC5-9B00-F8AE-8AD3-72FDEDF0F85D}"/>
                </a:ext>
              </a:extLst>
            </p:cNvPr>
            <p:cNvSpPr/>
            <p:nvPr/>
          </p:nvSpPr>
          <p:spPr>
            <a:xfrm>
              <a:off x="12423775" y="8172450"/>
              <a:ext cx="1131887" cy="2263775"/>
            </a:xfrm>
            <a:custGeom>
              <a:avLst/>
              <a:gdLst>
                <a:gd name="connsiteX0" fmla="*/ 1082675 w 1131887"/>
                <a:gd name="connsiteY0" fmla="*/ 1328738 h 2263775"/>
                <a:gd name="connsiteX1" fmla="*/ 541338 w 1131887"/>
                <a:gd name="connsiteY1" fmla="*/ 1328738 h 2263775"/>
                <a:gd name="connsiteX2" fmla="*/ 98425 w 1131887"/>
                <a:gd name="connsiteY2" fmla="*/ 885825 h 2263775"/>
                <a:gd name="connsiteX3" fmla="*/ 98425 w 1131887"/>
                <a:gd name="connsiteY3" fmla="*/ 49213 h 2263775"/>
                <a:gd name="connsiteX4" fmla="*/ 49213 w 1131887"/>
                <a:gd name="connsiteY4" fmla="*/ 0 h 2263775"/>
                <a:gd name="connsiteX5" fmla="*/ 0 w 1131887"/>
                <a:gd name="connsiteY5" fmla="*/ 49213 h 2263775"/>
                <a:gd name="connsiteX6" fmla="*/ 0 w 1131887"/>
                <a:gd name="connsiteY6" fmla="*/ 885825 h 2263775"/>
                <a:gd name="connsiteX7" fmla="*/ 492125 w 1131887"/>
                <a:gd name="connsiteY7" fmla="*/ 1424653 h 2263775"/>
                <a:gd name="connsiteX8" fmla="*/ 492125 w 1131887"/>
                <a:gd name="connsiteY8" fmla="*/ 2165350 h 2263775"/>
                <a:gd name="connsiteX9" fmla="*/ 98425 w 1131887"/>
                <a:gd name="connsiteY9" fmla="*/ 2165350 h 2263775"/>
                <a:gd name="connsiteX10" fmla="*/ 98425 w 1131887"/>
                <a:gd name="connsiteY10" fmla="*/ 2263775 h 2263775"/>
                <a:gd name="connsiteX11" fmla="*/ 984250 w 1131887"/>
                <a:gd name="connsiteY11" fmla="*/ 2263775 h 2263775"/>
                <a:gd name="connsiteX12" fmla="*/ 984250 w 1131887"/>
                <a:gd name="connsiteY12" fmla="*/ 2165350 h 2263775"/>
                <a:gd name="connsiteX13" fmla="*/ 590550 w 1131887"/>
                <a:gd name="connsiteY13" fmla="*/ 2165350 h 2263775"/>
                <a:gd name="connsiteX14" fmla="*/ 590550 w 1131887"/>
                <a:gd name="connsiteY14" fmla="*/ 1427163 h 2263775"/>
                <a:gd name="connsiteX15" fmla="*/ 1082675 w 1131887"/>
                <a:gd name="connsiteY15" fmla="*/ 1427163 h 2263775"/>
                <a:gd name="connsiteX16" fmla="*/ 1131888 w 1131887"/>
                <a:gd name="connsiteY16" fmla="*/ 1377950 h 2263775"/>
                <a:gd name="connsiteX17" fmla="*/ 1082675 w 1131887"/>
                <a:gd name="connsiteY17" fmla="*/ 1328738 h 226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1887" h="2263775">
                  <a:moveTo>
                    <a:pt x="1082675" y="1328738"/>
                  </a:moveTo>
                  <a:lnTo>
                    <a:pt x="541338" y="1328738"/>
                  </a:lnTo>
                  <a:cubicBezTo>
                    <a:pt x="296845" y="1328437"/>
                    <a:pt x="98725" y="1130318"/>
                    <a:pt x="98425" y="885825"/>
                  </a:cubicBezTo>
                  <a:lnTo>
                    <a:pt x="98425" y="49213"/>
                  </a:lnTo>
                  <a:cubicBezTo>
                    <a:pt x="98425" y="22032"/>
                    <a:pt x="76393" y="0"/>
                    <a:pt x="49213" y="0"/>
                  </a:cubicBezTo>
                  <a:cubicBezTo>
                    <a:pt x="22032" y="0"/>
                    <a:pt x="0" y="22032"/>
                    <a:pt x="0" y="49213"/>
                  </a:cubicBezTo>
                  <a:lnTo>
                    <a:pt x="0" y="885825"/>
                  </a:lnTo>
                  <a:cubicBezTo>
                    <a:pt x="369" y="1165534"/>
                    <a:pt x="213592" y="1398993"/>
                    <a:pt x="492125" y="1424653"/>
                  </a:cubicBezTo>
                  <a:lnTo>
                    <a:pt x="492125" y="2165350"/>
                  </a:lnTo>
                  <a:lnTo>
                    <a:pt x="98425" y="2165350"/>
                  </a:lnTo>
                  <a:lnTo>
                    <a:pt x="98425" y="2263775"/>
                  </a:lnTo>
                  <a:lnTo>
                    <a:pt x="984250" y="2263775"/>
                  </a:lnTo>
                  <a:lnTo>
                    <a:pt x="984250" y="2165350"/>
                  </a:lnTo>
                  <a:lnTo>
                    <a:pt x="590550" y="2165350"/>
                  </a:lnTo>
                  <a:lnTo>
                    <a:pt x="590550" y="1427163"/>
                  </a:lnTo>
                  <a:lnTo>
                    <a:pt x="1082675" y="1427163"/>
                  </a:lnTo>
                  <a:cubicBezTo>
                    <a:pt x="1109855" y="1427163"/>
                    <a:pt x="1131888" y="1405130"/>
                    <a:pt x="1131888" y="1377950"/>
                  </a:cubicBezTo>
                  <a:cubicBezTo>
                    <a:pt x="1131888" y="1350770"/>
                    <a:pt x="1109855" y="1328738"/>
                    <a:pt x="1082675" y="1328738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Serbest Form 11">
              <a:extLst>
                <a:ext uri="{FF2B5EF4-FFF2-40B4-BE49-F238E27FC236}">
                  <a16:creationId xmlns:a16="http://schemas.microsoft.com/office/drawing/2014/main" id="{C0BE4DB0-8A45-CB05-0320-35E3FBD9FE90}"/>
                </a:ext>
              </a:extLst>
            </p:cNvPr>
            <p:cNvSpPr/>
            <p:nvPr/>
          </p:nvSpPr>
          <p:spPr>
            <a:xfrm>
              <a:off x="12669803" y="7699760"/>
              <a:ext cx="1771856" cy="2659171"/>
            </a:xfrm>
            <a:custGeom>
              <a:avLst/>
              <a:gdLst>
                <a:gd name="connsiteX0" fmla="*/ 1269717 w 1771856"/>
                <a:gd name="connsiteY0" fmla="*/ 1218505 h 2659171"/>
                <a:gd name="connsiteX1" fmla="*/ 743143 w 1771856"/>
                <a:gd name="connsiteY1" fmla="*/ 1218505 h 2659171"/>
                <a:gd name="connsiteX2" fmla="*/ 743143 w 1771856"/>
                <a:gd name="connsiteY2" fmla="*/ 702955 h 2659171"/>
                <a:gd name="connsiteX3" fmla="*/ 777838 w 1771856"/>
                <a:gd name="connsiteY3" fmla="*/ 728152 h 2659171"/>
                <a:gd name="connsiteX4" fmla="*/ 777838 w 1771856"/>
                <a:gd name="connsiteY4" fmla="*/ 728152 h 2659171"/>
                <a:gd name="connsiteX5" fmla="*/ 898950 w 1771856"/>
                <a:gd name="connsiteY5" fmla="*/ 767965 h 2659171"/>
                <a:gd name="connsiteX6" fmla="*/ 1261105 w 1771856"/>
                <a:gd name="connsiteY6" fmla="*/ 767965 h 2659171"/>
                <a:gd name="connsiteX7" fmla="*/ 1374982 w 1771856"/>
                <a:gd name="connsiteY7" fmla="*/ 733959 h 2659171"/>
                <a:gd name="connsiteX8" fmla="*/ 1378132 w 1771856"/>
                <a:gd name="connsiteY8" fmla="*/ 772049 h 2659171"/>
                <a:gd name="connsiteX9" fmla="*/ 1427197 w 1771856"/>
                <a:gd name="connsiteY9" fmla="*/ 817177 h 2659171"/>
                <a:gd name="connsiteX10" fmla="*/ 1673259 w 1771856"/>
                <a:gd name="connsiteY10" fmla="*/ 817177 h 2659171"/>
                <a:gd name="connsiteX11" fmla="*/ 1722472 w 1771856"/>
                <a:gd name="connsiteY11" fmla="*/ 772049 h 2659171"/>
                <a:gd name="connsiteX12" fmla="*/ 1771684 w 1771856"/>
                <a:gd name="connsiteY12" fmla="*/ 181499 h 2659171"/>
                <a:gd name="connsiteX13" fmla="*/ 1726729 w 1771856"/>
                <a:gd name="connsiteY13" fmla="*/ 128369 h 2659171"/>
                <a:gd name="connsiteX14" fmla="*/ 1722472 w 1771856"/>
                <a:gd name="connsiteY14" fmla="*/ 128202 h 2659171"/>
                <a:gd name="connsiteX15" fmla="*/ 1377984 w 1771856"/>
                <a:gd name="connsiteY15" fmla="*/ 128202 h 2659171"/>
                <a:gd name="connsiteX16" fmla="*/ 1328605 w 1771856"/>
                <a:gd name="connsiteY16" fmla="*/ 177242 h 2659171"/>
                <a:gd name="connsiteX17" fmla="*/ 1328772 w 1771856"/>
                <a:gd name="connsiteY17" fmla="*/ 181499 h 2659171"/>
                <a:gd name="connsiteX18" fmla="*/ 1344028 w 1771856"/>
                <a:gd name="connsiteY18" fmla="*/ 364324 h 2659171"/>
                <a:gd name="connsiteX19" fmla="*/ 1260957 w 1771856"/>
                <a:gd name="connsiteY19" fmla="*/ 347099 h 2659171"/>
                <a:gd name="connsiteX20" fmla="*/ 969225 w 1771856"/>
                <a:gd name="connsiteY20" fmla="*/ 347099 h 2659171"/>
                <a:gd name="connsiteX21" fmla="*/ 620948 w 1771856"/>
                <a:gd name="connsiteY21" fmla="*/ 94984 h 2659171"/>
                <a:gd name="connsiteX22" fmla="*/ 334236 w 1771856"/>
                <a:gd name="connsiteY22" fmla="*/ 1972 h 2659171"/>
                <a:gd name="connsiteX23" fmla="*/ 34 w 1771856"/>
                <a:gd name="connsiteY23" fmla="*/ 381105 h 2659171"/>
                <a:gd name="connsiteX24" fmla="*/ 34 w 1771856"/>
                <a:gd name="connsiteY24" fmla="*/ 1282137 h 2659171"/>
                <a:gd name="connsiteX25" fmla="*/ 371638 w 1771856"/>
                <a:gd name="connsiteY25" fmla="*/ 1653790 h 2659171"/>
                <a:gd name="connsiteX26" fmla="*/ 1059284 w 1771856"/>
                <a:gd name="connsiteY26" fmla="*/ 1653790 h 2659171"/>
                <a:gd name="connsiteX27" fmla="*/ 1059284 w 1771856"/>
                <a:gd name="connsiteY27" fmla="*/ 2445520 h 2659171"/>
                <a:gd name="connsiteX28" fmla="*/ 1266474 w 1771856"/>
                <a:gd name="connsiteY28" fmla="*/ 2659147 h 2659171"/>
                <a:gd name="connsiteX29" fmla="*/ 1480100 w 1771856"/>
                <a:gd name="connsiteY29" fmla="*/ 2451957 h 2659171"/>
                <a:gd name="connsiteX30" fmla="*/ 1480100 w 1771856"/>
                <a:gd name="connsiteY30" fmla="*/ 2445520 h 2659171"/>
                <a:gd name="connsiteX31" fmla="*/ 1480100 w 1771856"/>
                <a:gd name="connsiteY31" fmla="*/ 1428987 h 2659171"/>
                <a:gd name="connsiteX32" fmla="*/ 1269717 w 1771856"/>
                <a:gd name="connsiteY32" fmla="*/ 1218505 h 2659171"/>
                <a:gd name="connsiteX33" fmla="*/ 1668978 w 1771856"/>
                <a:gd name="connsiteY33" fmla="*/ 226627 h 2659171"/>
                <a:gd name="connsiteX34" fmla="*/ 1627984 w 1771856"/>
                <a:gd name="connsiteY34" fmla="*/ 718752 h 2659171"/>
                <a:gd name="connsiteX35" fmla="*/ 1472472 w 1771856"/>
                <a:gd name="connsiteY35" fmla="*/ 718752 h 2659171"/>
                <a:gd name="connsiteX36" fmla="*/ 1463565 w 1771856"/>
                <a:gd name="connsiteY36" fmla="*/ 611617 h 2659171"/>
                <a:gd name="connsiteX37" fmla="*/ 1451754 w 1771856"/>
                <a:gd name="connsiteY37" fmla="*/ 469786 h 2659171"/>
                <a:gd name="connsiteX38" fmla="*/ 1431478 w 1771856"/>
                <a:gd name="connsiteY38" fmla="*/ 226627 h 2659171"/>
                <a:gd name="connsiteX39" fmla="*/ 1381675 w 1771856"/>
                <a:gd name="connsiteY39" fmla="*/ 2445520 h 2659171"/>
                <a:gd name="connsiteX40" fmla="*/ 1272040 w 1771856"/>
                <a:gd name="connsiteY40" fmla="*/ 2559851 h 2659171"/>
                <a:gd name="connsiteX41" fmla="*/ 1157709 w 1771856"/>
                <a:gd name="connsiteY41" fmla="*/ 2450215 h 2659171"/>
                <a:gd name="connsiteX42" fmla="*/ 1157709 w 1771856"/>
                <a:gd name="connsiteY42" fmla="*/ 2445520 h 2659171"/>
                <a:gd name="connsiteX43" fmla="*/ 1157709 w 1771856"/>
                <a:gd name="connsiteY43" fmla="*/ 1555365 h 2659171"/>
                <a:gd name="connsiteX44" fmla="*/ 371638 w 1771856"/>
                <a:gd name="connsiteY44" fmla="*/ 1555365 h 2659171"/>
                <a:gd name="connsiteX45" fmla="*/ 98459 w 1771856"/>
                <a:gd name="connsiteY45" fmla="*/ 1282137 h 2659171"/>
                <a:gd name="connsiteX46" fmla="*/ 98459 w 1771856"/>
                <a:gd name="connsiteY46" fmla="*/ 380465 h 2659171"/>
                <a:gd name="connsiteX47" fmla="*/ 364285 w 1771856"/>
                <a:gd name="connsiteY47" fmla="*/ 98497 h 2659171"/>
                <a:gd name="connsiteX48" fmla="*/ 372721 w 1771856"/>
                <a:gd name="connsiteY48" fmla="*/ 98379 h 2659171"/>
                <a:gd name="connsiteX49" fmla="*/ 556775 w 1771856"/>
                <a:gd name="connsiteY49" fmla="*/ 169639 h 2659171"/>
                <a:gd name="connsiteX50" fmla="*/ 937385 w 1771856"/>
                <a:gd name="connsiteY50" fmla="*/ 445524 h 2659171"/>
                <a:gd name="connsiteX51" fmla="*/ 1261105 w 1771856"/>
                <a:gd name="connsiteY51" fmla="*/ 445524 h 2659171"/>
                <a:gd name="connsiteX52" fmla="*/ 1373112 w 1771856"/>
                <a:gd name="connsiteY52" fmla="*/ 557532 h 2659171"/>
                <a:gd name="connsiteX53" fmla="*/ 1261105 w 1771856"/>
                <a:gd name="connsiteY53" fmla="*/ 669540 h 2659171"/>
                <a:gd name="connsiteX54" fmla="*/ 899590 w 1771856"/>
                <a:gd name="connsiteY54" fmla="*/ 669540 h 2659171"/>
                <a:gd name="connsiteX55" fmla="*/ 835613 w 1771856"/>
                <a:gd name="connsiteY55" fmla="*/ 648427 h 2659171"/>
                <a:gd name="connsiteX56" fmla="*/ 723950 w 1771856"/>
                <a:gd name="connsiteY56" fmla="*/ 567276 h 2659171"/>
                <a:gd name="connsiteX57" fmla="*/ 721637 w 1771856"/>
                <a:gd name="connsiteY57" fmla="*/ 564815 h 2659171"/>
                <a:gd name="connsiteX58" fmla="*/ 617356 w 1771856"/>
                <a:gd name="connsiteY58" fmla="*/ 489028 h 2659171"/>
                <a:gd name="connsiteX59" fmla="*/ 548321 w 1771856"/>
                <a:gd name="connsiteY59" fmla="*/ 497837 h 2659171"/>
                <a:gd name="connsiteX60" fmla="*/ 557125 w 1771856"/>
                <a:gd name="connsiteY60" fmla="*/ 566872 h 2659171"/>
                <a:gd name="connsiteX61" fmla="*/ 559580 w 1771856"/>
                <a:gd name="connsiteY61" fmla="*/ 568654 h 2659171"/>
                <a:gd name="connsiteX62" fmla="*/ 644718 w 1771856"/>
                <a:gd name="connsiteY62" fmla="*/ 630612 h 2659171"/>
                <a:gd name="connsiteX63" fmla="*/ 644718 w 1771856"/>
                <a:gd name="connsiteY63" fmla="*/ 1316930 h 2659171"/>
                <a:gd name="connsiteX64" fmla="*/ 1269717 w 1771856"/>
                <a:gd name="connsiteY64" fmla="*/ 1316930 h 2659171"/>
                <a:gd name="connsiteX65" fmla="*/ 1381675 w 1771856"/>
                <a:gd name="connsiteY65" fmla="*/ 1428987 h 265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771856" h="2659171">
                  <a:moveTo>
                    <a:pt x="1269717" y="1218505"/>
                  </a:moveTo>
                  <a:lnTo>
                    <a:pt x="743143" y="1218505"/>
                  </a:lnTo>
                  <a:lnTo>
                    <a:pt x="743143" y="702955"/>
                  </a:lnTo>
                  <a:lnTo>
                    <a:pt x="777838" y="728152"/>
                  </a:lnTo>
                  <a:lnTo>
                    <a:pt x="777838" y="728152"/>
                  </a:lnTo>
                  <a:cubicBezTo>
                    <a:pt x="813118" y="753634"/>
                    <a:pt x="855431" y="767546"/>
                    <a:pt x="898950" y="767965"/>
                  </a:cubicBezTo>
                  <a:lnTo>
                    <a:pt x="1261105" y="767965"/>
                  </a:lnTo>
                  <a:cubicBezTo>
                    <a:pt x="1301557" y="767901"/>
                    <a:pt x="1341119" y="756090"/>
                    <a:pt x="1374982" y="733959"/>
                  </a:cubicBezTo>
                  <a:lnTo>
                    <a:pt x="1378132" y="772049"/>
                  </a:lnTo>
                  <a:cubicBezTo>
                    <a:pt x="1380258" y="797566"/>
                    <a:pt x="1401591" y="817187"/>
                    <a:pt x="1427197" y="817177"/>
                  </a:cubicBezTo>
                  <a:lnTo>
                    <a:pt x="1673259" y="817177"/>
                  </a:lnTo>
                  <a:cubicBezTo>
                    <a:pt x="1698919" y="817266"/>
                    <a:pt x="1720341" y="797620"/>
                    <a:pt x="1722472" y="772049"/>
                  </a:cubicBezTo>
                  <a:lnTo>
                    <a:pt x="1771684" y="181499"/>
                  </a:lnTo>
                  <a:cubicBezTo>
                    <a:pt x="1773938" y="154413"/>
                    <a:pt x="1753810" y="130628"/>
                    <a:pt x="1726729" y="128369"/>
                  </a:cubicBezTo>
                  <a:cubicBezTo>
                    <a:pt x="1725311" y="128251"/>
                    <a:pt x="1723894" y="128197"/>
                    <a:pt x="1722472" y="128202"/>
                  </a:cubicBezTo>
                  <a:lnTo>
                    <a:pt x="1377984" y="128202"/>
                  </a:lnTo>
                  <a:cubicBezTo>
                    <a:pt x="1350804" y="128109"/>
                    <a:pt x="1328698" y="150067"/>
                    <a:pt x="1328605" y="177242"/>
                  </a:cubicBezTo>
                  <a:cubicBezTo>
                    <a:pt x="1328599" y="178665"/>
                    <a:pt x="1328654" y="180082"/>
                    <a:pt x="1328772" y="181499"/>
                  </a:cubicBezTo>
                  <a:lnTo>
                    <a:pt x="1344028" y="364324"/>
                  </a:lnTo>
                  <a:cubicBezTo>
                    <a:pt x="1317807" y="352965"/>
                    <a:pt x="1289535" y="347104"/>
                    <a:pt x="1260957" y="347099"/>
                  </a:cubicBezTo>
                  <a:lnTo>
                    <a:pt x="969225" y="347099"/>
                  </a:lnTo>
                  <a:lnTo>
                    <a:pt x="620948" y="94984"/>
                  </a:lnTo>
                  <a:cubicBezTo>
                    <a:pt x="542755" y="24964"/>
                    <a:pt x="438646" y="-8810"/>
                    <a:pt x="334236" y="1972"/>
                  </a:cubicBezTo>
                  <a:cubicBezTo>
                    <a:pt x="141958" y="23684"/>
                    <a:pt x="-2554" y="187621"/>
                    <a:pt x="34" y="381105"/>
                  </a:cubicBezTo>
                  <a:lnTo>
                    <a:pt x="34" y="1282137"/>
                  </a:lnTo>
                  <a:cubicBezTo>
                    <a:pt x="280" y="1487274"/>
                    <a:pt x="166500" y="1653519"/>
                    <a:pt x="371638" y="1653790"/>
                  </a:cubicBezTo>
                  <a:lnTo>
                    <a:pt x="1059284" y="1653790"/>
                  </a:lnTo>
                  <a:lnTo>
                    <a:pt x="1059284" y="2445520"/>
                  </a:lnTo>
                  <a:cubicBezTo>
                    <a:pt x="1057508" y="2561726"/>
                    <a:pt x="1150268" y="2657370"/>
                    <a:pt x="1266474" y="2659147"/>
                  </a:cubicBezTo>
                  <a:cubicBezTo>
                    <a:pt x="1382679" y="2660923"/>
                    <a:pt x="1478324" y="2568163"/>
                    <a:pt x="1480100" y="2451957"/>
                  </a:cubicBezTo>
                  <a:cubicBezTo>
                    <a:pt x="1480135" y="2449812"/>
                    <a:pt x="1480135" y="2447666"/>
                    <a:pt x="1480100" y="2445520"/>
                  </a:cubicBezTo>
                  <a:lnTo>
                    <a:pt x="1480100" y="1428987"/>
                  </a:lnTo>
                  <a:cubicBezTo>
                    <a:pt x="1479992" y="1312826"/>
                    <a:pt x="1385878" y="1218667"/>
                    <a:pt x="1269717" y="1218505"/>
                  </a:cubicBezTo>
                  <a:close/>
                  <a:moveTo>
                    <a:pt x="1668978" y="226627"/>
                  </a:moveTo>
                  <a:lnTo>
                    <a:pt x="1627984" y="718752"/>
                  </a:lnTo>
                  <a:lnTo>
                    <a:pt x="1472472" y="718752"/>
                  </a:lnTo>
                  <a:lnTo>
                    <a:pt x="1463565" y="611617"/>
                  </a:lnTo>
                  <a:cubicBezTo>
                    <a:pt x="1477295" y="564505"/>
                    <a:pt x="1473087" y="513979"/>
                    <a:pt x="1451754" y="469786"/>
                  </a:cubicBezTo>
                  <a:lnTo>
                    <a:pt x="1431478" y="226627"/>
                  </a:lnTo>
                  <a:close/>
                  <a:moveTo>
                    <a:pt x="1381675" y="2445520"/>
                  </a:moveTo>
                  <a:cubicBezTo>
                    <a:pt x="1382969" y="2507366"/>
                    <a:pt x="1333885" y="2558557"/>
                    <a:pt x="1272040" y="2559851"/>
                  </a:cubicBezTo>
                  <a:cubicBezTo>
                    <a:pt x="1210194" y="2561145"/>
                    <a:pt x="1159003" y="2512061"/>
                    <a:pt x="1157709" y="2450215"/>
                  </a:cubicBezTo>
                  <a:cubicBezTo>
                    <a:pt x="1157675" y="2448650"/>
                    <a:pt x="1157675" y="2447085"/>
                    <a:pt x="1157709" y="2445520"/>
                  </a:cubicBezTo>
                  <a:lnTo>
                    <a:pt x="1157709" y="1555365"/>
                  </a:lnTo>
                  <a:lnTo>
                    <a:pt x="371638" y="1555365"/>
                  </a:lnTo>
                  <a:cubicBezTo>
                    <a:pt x="220836" y="1555148"/>
                    <a:pt x="98651" y="1432939"/>
                    <a:pt x="98459" y="1282137"/>
                  </a:cubicBezTo>
                  <a:lnTo>
                    <a:pt x="98459" y="380465"/>
                  </a:lnTo>
                  <a:cubicBezTo>
                    <a:pt x="94001" y="229196"/>
                    <a:pt x="213016" y="102956"/>
                    <a:pt x="364285" y="98497"/>
                  </a:cubicBezTo>
                  <a:cubicBezTo>
                    <a:pt x="367096" y="98414"/>
                    <a:pt x="369910" y="98374"/>
                    <a:pt x="372721" y="98379"/>
                  </a:cubicBezTo>
                  <a:cubicBezTo>
                    <a:pt x="440801" y="98399"/>
                    <a:pt x="506431" y="123807"/>
                    <a:pt x="556775" y="169639"/>
                  </a:cubicBezTo>
                  <a:lnTo>
                    <a:pt x="937385" y="445524"/>
                  </a:lnTo>
                  <a:lnTo>
                    <a:pt x="1261105" y="445524"/>
                  </a:lnTo>
                  <a:cubicBezTo>
                    <a:pt x="1322965" y="445524"/>
                    <a:pt x="1373112" y="495672"/>
                    <a:pt x="1373112" y="557532"/>
                  </a:cubicBezTo>
                  <a:cubicBezTo>
                    <a:pt x="1373112" y="619392"/>
                    <a:pt x="1322965" y="669540"/>
                    <a:pt x="1261105" y="669540"/>
                  </a:cubicBezTo>
                  <a:lnTo>
                    <a:pt x="899590" y="669540"/>
                  </a:lnTo>
                  <a:cubicBezTo>
                    <a:pt x="876592" y="669284"/>
                    <a:pt x="854245" y="661912"/>
                    <a:pt x="835613" y="648427"/>
                  </a:cubicBezTo>
                  <a:lnTo>
                    <a:pt x="723950" y="567276"/>
                  </a:lnTo>
                  <a:cubicBezTo>
                    <a:pt x="723064" y="566538"/>
                    <a:pt x="722572" y="565504"/>
                    <a:pt x="721637" y="564815"/>
                  </a:cubicBezTo>
                  <a:lnTo>
                    <a:pt x="617356" y="489028"/>
                  </a:lnTo>
                  <a:cubicBezTo>
                    <a:pt x="595860" y="472394"/>
                    <a:pt x="564949" y="476341"/>
                    <a:pt x="548321" y="497837"/>
                  </a:cubicBezTo>
                  <a:cubicBezTo>
                    <a:pt x="531687" y="519333"/>
                    <a:pt x="535629" y="550239"/>
                    <a:pt x="557125" y="566872"/>
                  </a:cubicBezTo>
                  <a:cubicBezTo>
                    <a:pt x="557927" y="567492"/>
                    <a:pt x="558744" y="568083"/>
                    <a:pt x="559580" y="568654"/>
                  </a:cubicBezTo>
                  <a:lnTo>
                    <a:pt x="644718" y="630612"/>
                  </a:lnTo>
                  <a:lnTo>
                    <a:pt x="644718" y="1316930"/>
                  </a:lnTo>
                  <a:lnTo>
                    <a:pt x="1269717" y="1316930"/>
                  </a:lnTo>
                  <a:cubicBezTo>
                    <a:pt x="1331552" y="1317014"/>
                    <a:pt x="1381646" y="1367151"/>
                    <a:pt x="1381675" y="1428987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Serbest Form 12">
              <a:extLst>
                <a:ext uri="{FF2B5EF4-FFF2-40B4-BE49-F238E27FC236}">
                  <a16:creationId xmlns:a16="http://schemas.microsoft.com/office/drawing/2014/main" id="{1C82B81A-D38D-861C-EAA3-F803E6112E7A}"/>
                </a:ext>
              </a:extLst>
            </p:cNvPr>
            <p:cNvSpPr/>
            <p:nvPr/>
          </p:nvSpPr>
          <p:spPr>
            <a:xfrm>
              <a:off x="12669837" y="6892925"/>
              <a:ext cx="688975" cy="688975"/>
            </a:xfrm>
            <a:custGeom>
              <a:avLst/>
              <a:gdLst>
                <a:gd name="connsiteX0" fmla="*/ 344488 w 688975"/>
                <a:gd name="connsiteY0" fmla="*/ 688975 h 688975"/>
                <a:gd name="connsiteX1" fmla="*/ 688975 w 688975"/>
                <a:gd name="connsiteY1" fmla="*/ 344488 h 688975"/>
                <a:gd name="connsiteX2" fmla="*/ 344488 w 688975"/>
                <a:gd name="connsiteY2" fmla="*/ 0 h 688975"/>
                <a:gd name="connsiteX3" fmla="*/ 0 w 688975"/>
                <a:gd name="connsiteY3" fmla="*/ 344488 h 688975"/>
                <a:gd name="connsiteX4" fmla="*/ 344488 w 688975"/>
                <a:gd name="connsiteY4" fmla="*/ 688975 h 688975"/>
                <a:gd name="connsiteX5" fmla="*/ 344488 w 688975"/>
                <a:gd name="connsiteY5" fmla="*/ 98425 h 688975"/>
                <a:gd name="connsiteX6" fmla="*/ 590550 w 688975"/>
                <a:gd name="connsiteY6" fmla="*/ 344488 h 688975"/>
                <a:gd name="connsiteX7" fmla="*/ 344488 w 688975"/>
                <a:gd name="connsiteY7" fmla="*/ 590550 h 688975"/>
                <a:gd name="connsiteX8" fmla="*/ 98425 w 688975"/>
                <a:gd name="connsiteY8" fmla="*/ 344488 h 688975"/>
                <a:gd name="connsiteX9" fmla="*/ 344488 w 688975"/>
                <a:gd name="connsiteY9" fmla="*/ 9842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975" h="688975">
                  <a:moveTo>
                    <a:pt x="344488" y="688975"/>
                  </a:moveTo>
                  <a:cubicBezTo>
                    <a:pt x="534743" y="688975"/>
                    <a:pt x="688975" y="534743"/>
                    <a:pt x="688975" y="344488"/>
                  </a:cubicBezTo>
                  <a:cubicBezTo>
                    <a:pt x="688975" y="154232"/>
                    <a:pt x="534743" y="0"/>
                    <a:pt x="344488" y="0"/>
                  </a:cubicBezTo>
                  <a:cubicBezTo>
                    <a:pt x="154232" y="0"/>
                    <a:pt x="0" y="154232"/>
                    <a:pt x="0" y="344488"/>
                  </a:cubicBezTo>
                  <a:cubicBezTo>
                    <a:pt x="192" y="534664"/>
                    <a:pt x="154311" y="688783"/>
                    <a:pt x="344488" y="688975"/>
                  </a:cubicBezTo>
                  <a:close/>
                  <a:moveTo>
                    <a:pt x="344488" y="98425"/>
                  </a:moveTo>
                  <a:cubicBezTo>
                    <a:pt x="480383" y="98425"/>
                    <a:pt x="590550" y="208592"/>
                    <a:pt x="590550" y="344488"/>
                  </a:cubicBezTo>
                  <a:cubicBezTo>
                    <a:pt x="590550" y="480383"/>
                    <a:pt x="480383" y="590550"/>
                    <a:pt x="344488" y="590550"/>
                  </a:cubicBezTo>
                  <a:cubicBezTo>
                    <a:pt x="208592" y="590550"/>
                    <a:pt x="98425" y="480383"/>
                    <a:pt x="98425" y="344488"/>
                  </a:cubicBezTo>
                  <a:cubicBezTo>
                    <a:pt x="98425" y="208592"/>
                    <a:pt x="208592" y="98425"/>
                    <a:pt x="344488" y="98425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Grafik 7" descr="Yemek yiyen kişi ana hat">
            <a:extLst>
              <a:ext uri="{FF2B5EF4-FFF2-40B4-BE49-F238E27FC236}">
                <a16:creationId xmlns:a16="http://schemas.microsoft.com/office/drawing/2014/main" id="{ACC21958-9766-DBF6-53E3-F2F78C737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0285" y="9315116"/>
            <a:ext cx="3954372" cy="3954372"/>
          </a:xfrm>
          <a:prstGeom prst="rect">
            <a:avLst/>
          </a:prstGeom>
        </p:spPr>
      </p:pic>
      <p:grpSp>
        <p:nvGrpSpPr>
          <p:cNvPr id="14" name="Grafik 5" descr="Yemek yiyen kişi ana hat">
            <a:extLst>
              <a:ext uri="{FF2B5EF4-FFF2-40B4-BE49-F238E27FC236}">
                <a16:creationId xmlns:a16="http://schemas.microsoft.com/office/drawing/2014/main" id="{D46AE391-3E36-E754-F1FD-3FF46C739F66}"/>
              </a:ext>
            </a:extLst>
          </p:cNvPr>
          <p:cNvGrpSpPr/>
          <p:nvPr/>
        </p:nvGrpSpPr>
        <p:grpSpPr>
          <a:xfrm>
            <a:off x="11375624" y="9710806"/>
            <a:ext cx="2556024" cy="2965779"/>
            <a:chOff x="12423775" y="6892925"/>
            <a:chExt cx="3444875" cy="3543300"/>
          </a:xfrm>
          <a:solidFill>
            <a:srgbClr val="000000"/>
          </a:solidFill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5" name="Serbest Form 14">
              <a:extLst>
                <a:ext uri="{FF2B5EF4-FFF2-40B4-BE49-F238E27FC236}">
                  <a16:creationId xmlns:a16="http://schemas.microsoft.com/office/drawing/2014/main" id="{E219E7BF-31C5-BB2B-D851-0B139B7D7F74}"/>
                </a:ext>
              </a:extLst>
            </p:cNvPr>
            <p:cNvSpPr/>
            <p:nvPr/>
          </p:nvSpPr>
          <p:spPr>
            <a:xfrm>
              <a:off x="13703300" y="8615362"/>
              <a:ext cx="2165350" cy="1820862"/>
            </a:xfrm>
            <a:custGeom>
              <a:avLst/>
              <a:gdLst>
                <a:gd name="connsiteX0" fmla="*/ 2116138 w 2165350"/>
                <a:gd name="connsiteY0" fmla="*/ 0 h 1820862"/>
                <a:gd name="connsiteX1" fmla="*/ 49213 w 2165350"/>
                <a:gd name="connsiteY1" fmla="*/ 0 h 1820862"/>
                <a:gd name="connsiteX2" fmla="*/ 0 w 2165350"/>
                <a:gd name="connsiteY2" fmla="*/ 49213 h 1820862"/>
                <a:gd name="connsiteX3" fmla="*/ 49213 w 2165350"/>
                <a:gd name="connsiteY3" fmla="*/ 98425 h 1820862"/>
                <a:gd name="connsiteX4" fmla="*/ 1033463 w 2165350"/>
                <a:gd name="connsiteY4" fmla="*/ 98425 h 1820862"/>
                <a:gd name="connsiteX5" fmla="*/ 1033463 w 2165350"/>
                <a:gd name="connsiteY5" fmla="*/ 1722438 h 1820862"/>
                <a:gd name="connsiteX6" fmla="*/ 639763 w 2165350"/>
                <a:gd name="connsiteY6" fmla="*/ 1722438 h 1820862"/>
                <a:gd name="connsiteX7" fmla="*/ 639763 w 2165350"/>
                <a:gd name="connsiteY7" fmla="*/ 1820863 h 1820862"/>
                <a:gd name="connsiteX8" fmla="*/ 1525588 w 2165350"/>
                <a:gd name="connsiteY8" fmla="*/ 1820863 h 1820862"/>
                <a:gd name="connsiteX9" fmla="*/ 1525588 w 2165350"/>
                <a:gd name="connsiteY9" fmla="*/ 1722438 h 1820862"/>
                <a:gd name="connsiteX10" fmla="*/ 1131888 w 2165350"/>
                <a:gd name="connsiteY10" fmla="*/ 1722438 h 1820862"/>
                <a:gd name="connsiteX11" fmla="*/ 1131888 w 2165350"/>
                <a:gd name="connsiteY11" fmla="*/ 98425 h 1820862"/>
                <a:gd name="connsiteX12" fmla="*/ 2116138 w 2165350"/>
                <a:gd name="connsiteY12" fmla="*/ 98425 h 1820862"/>
                <a:gd name="connsiteX13" fmla="*/ 2165350 w 2165350"/>
                <a:gd name="connsiteY13" fmla="*/ 49213 h 1820862"/>
                <a:gd name="connsiteX14" fmla="*/ 2116138 w 2165350"/>
                <a:gd name="connsiteY14" fmla="*/ 0 h 182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5350" h="1820862">
                  <a:moveTo>
                    <a:pt x="2116138" y="0"/>
                  </a:moveTo>
                  <a:lnTo>
                    <a:pt x="49213" y="0"/>
                  </a:lnTo>
                  <a:cubicBezTo>
                    <a:pt x="22032" y="0"/>
                    <a:pt x="0" y="22032"/>
                    <a:pt x="0" y="49213"/>
                  </a:cubicBezTo>
                  <a:cubicBezTo>
                    <a:pt x="0" y="76393"/>
                    <a:pt x="22032" y="98425"/>
                    <a:pt x="49213" y="98425"/>
                  </a:cubicBezTo>
                  <a:lnTo>
                    <a:pt x="1033463" y="98425"/>
                  </a:lnTo>
                  <a:lnTo>
                    <a:pt x="1033463" y="1722438"/>
                  </a:lnTo>
                  <a:lnTo>
                    <a:pt x="639763" y="1722438"/>
                  </a:lnTo>
                  <a:lnTo>
                    <a:pt x="639763" y="1820863"/>
                  </a:lnTo>
                  <a:lnTo>
                    <a:pt x="1525588" y="1820863"/>
                  </a:lnTo>
                  <a:lnTo>
                    <a:pt x="1525588" y="1722438"/>
                  </a:lnTo>
                  <a:lnTo>
                    <a:pt x="1131888" y="1722438"/>
                  </a:lnTo>
                  <a:lnTo>
                    <a:pt x="1131888" y="98425"/>
                  </a:lnTo>
                  <a:lnTo>
                    <a:pt x="2116138" y="98425"/>
                  </a:lnTo>
                  <a:cubicBezTo>
                    <a:pt x="2143318" y="98425"/>
                    <a:pt x="2165350" y="76393"/>
                    <a:pt x="2165350" y="49213"/>
                  </a:cubicBezTo>
                  <a:cubicBezTo>
                    <a:pt x="2165350" y="22032"/>
                    <a:pt x="2143318" y="0"/>
                    <a:pt x="2116138" y="0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Serbest Form 15">
              <a:extLst>
                <a:ext uri="{FF2B5EF4-FFF2-40B4-BE49-F238E27FC236}">
                  <a16:creationId xmlns:a16="http://schemas.microsoft.com/office/drawing/2014/main" id="{65DF9077-59E9-26D8-8E71-2D77DD529697}"/>
                </a:ext>
              </a:extLst>
            </p:cNvPr>
            <p:cNvSpPr/>
            <p:nvPr/>
          </p:nvSpPr>
          <p:spPr>
            <a:xfrm>
              <a:off x="12423775" y="8172450"/>
              <a:ext cx="1131887" cy="2263775"/>
            </a:xfrm>
            <a:custGeom>
              <a:avLst/>
              <a:gdLst>
                <a:gd name="connsiteX0" fmla="*/ 1082675 w 1131887"/>
                <a:gd name="connsiteY0" fmla="*/ 1328738 h 2263775"/>
                <a:gd name="connsiteX1" fmla="*/ 541338 w 1131887"/>
                <a:gd name="connsiteY1" fmla="*/ 1328738 h 2263775"/>
                <a:gd name="connsiteX2" fmla="*/ 98425 w 1131887"/>
                <a:gd name="connsiteY2" fmla="*/ 885825 h 2263775"/>
                <a:gd name="connsiteX3" fmla="*/ 98425 w 1131887"/>
                <a:gd name="connsiteY3" fmla="*/ 49213 h 2263775"/>
                <a:gd name="connsiteX4" fmla="*/ 49213 w 1131887"/>
                <a:gd name="connsiteY4" fmla="*/ 0 h 2263775"/>
                <a:gd name="connsiteX5" fmla="*/ 0 w 1131887"/>
                <a:gd name="connsiteY5" fmla="*/ 49213 h 2263775"/>
                <a:gd name="connsiteX6" fmla="*/ 0 w 1131887"/>
                <a:gd name="connsiteY6" fmla="*/ 885825 h 2263775"/>
                <a:gd name="connsiteX7" fmla="*/ 492125 w 1131887"/>
                <a:gd name="connsiteY7" fmla="*/ 1424653 h 2263775"/>
                <a:gd name="connsiteX8" fmla="*/ 492125 w 1131887"/>
                <a:gd name="connsiteY8" fmla="*/ 2165350 h 2263775"/>
                <a:gd name="connsiteX9" fmla="*/ 98425 w 1131887"/>
                <a:gd name="connsiteY9" fmla="*/ 2165350 h 2263775"/>
                <a:gd name="connsiteX10" fmla="*/ 98425 w 1131887"/>
                <a:gd name="connsiteY10" fmla="*/ 2263775 h 2263775"/>
                <a:gd name="connsiteX11" fmla="*/ 984250 w 1131887"/>
                <a:gd name="connsiteY11" fmla="*/ 2263775 h 2263775"/>
                <a:gd name="connsiteX12" fmla="*/ 984250 w 1131887"/>
                <a:gd name="connsiteY12" fmla="*/ 2165350 h 2263775"/>
                <a:gd name="connsiteX13" fmla="*/ 590550 w 1131887"/>
                <a:gd name="connsiteY13" fmla="*/ 2165350 h 2263775"/>
                <a:gd name="connsiteX14" fmla="*/ 590550 w 1131887"/>
                <a:gd name="connsiteY14" fmla="*/ 1427163 h 2263775"/>
                <a:gd name="connsiteX15" fmla="*/ 1082675 w 1131887"/>
                <a:gd name="connsiteY15" fmla="*/ 1427163 h 2263775"/>
                <a:gd name="connsiteX16" fmla="*/ 1131888 w 1131887"/>
                <a:gd name="connsiteY16" fmla="*/ 1377950 h 2263775"/>
                <a:gd name="connsiteX17" fmla="*/ 1082675 w 1131887"/>
                <a:gd name="connsiteY17" fmla="*/ 1328738 h 226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1887" h="2263775">
                  <a:moveTo>
                    <a:pt x="1082675" y="1328738"/>
                  </a:moveTo>
                  <a:lnTo>
                    <a:pt x="541338" y="1328738"/>
                  </a:lnTo>
                  <a:cubicBezTo>
                    <a:pt x="296845" y="1328437"/>
                    <a:pt x="98725" y="1130318"/>
                    <a:pt x="98425" y="885825"/>
                  </a:cubicBezTo>
                  <a:lnTo>
                    <a:pt x="98425" y="49213"/>
                  </a:lnTo>
                  <a:cubicBezTo>
                    <a:pt x="98425" y="22032"/>
                    <a:pt x="76393" y="0"/>
                    <a:pt x="49213" y="0"/>
                  </a:cubicBezTo>
                  <a:cubicBezTo>
                    <a:pt x="22032" y="0"/>
                    <a:pt x="0" y="22032"/>
                    <a:pt x="0" y="49213"/>
                  </a:cubicBezTo>
                  <a:lnTo>
                    <a:pt x="0" y="885825"/>
                  </a:lnTo>
                  <a:cubicBezTo>
                    <a:pt x="369" y="1165534"/>
                    <a:pt x="213592" y="1398993"/>
                    <a:pt x="492125" y="1424653"/>
                  </a:cubicBezTo>
                  <a:lnTo>
                    <a:pt x="492125" y="2165350"/>
                  </a:lnTo>
                  <a:lnTo>
                    <a:pt x="98425" y="2165350"/>
                  </a:lnTo>
                  <a:lnTo>
                    <a:pt x="98425" y="2263775"/>
                  </a:lnTo>
                  <a:lnTo>
                    <a:pt x="984250" y="2263775"/>
                  </a:lnTo>
                  <a:lnTo>
                    <a:pt x="984250" y="2165350"/>
                  </a:lnTo>
                  <a:lnTo>
                    <a:pt x="590550" y="2165350"/>
                  </a:lnTo>
                  <a:lnTo>
                    <a:pt x="590550" y="1427163"/>
                  </a:lnTo>
                  <a:lnTo>
                    <a:pt x="1082675" y="1427163"/>
                  </a:lnTo>
                  <a:cubicBezTo>
                    <a:pt x="1109855" y="1427163"/>
                    <a:pt x="1131888" y="1405130"/>
                    <a:pt x="1131888" y="1377950"/>
                  </a:cubicBezTo>
                  <a:cubicBezTo>
                    <a:pt x="1131888" y="1350770"/>
                    <a:pt x="1109855" y="1328738"/>
                    <a:pt x="1082675" y="1328738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Serbest Form 16">
              <a:extLst>
                <a:ext uri="{FF2B5EF4-FFF2-40B4-BE49-F238E27FC236}">
                  <a16:creationId xmlns:a16="http://schemas.microsoft.com/office/drawing/2014/main" id="{7DA15ECE-C119-F3F4-FC58-610A9B1EA3BE}"/>
                </a:ext>
              </a:extLst>
            </p:cNvPr>
            <p:cNvSpPr/>
            <p:nvPr/>
          </p:nvSpPr>
          <p:spPr>
            <a:xfrm>
              <a:off x="12669803" y="7699760"/>
              <a:ext cx="1771856" cy="2659171"/>
            </a:xfrm>
            <a:custGeom>
              <a:avLst/>
              <a:gdLst>
                <a:gd name="connsiteX0" fmla="*/ 1269717 w 1771856"/>
                <a:gd name="connsiteY0" fmla="*/ 1218505 h 2659171"/>
                <a:gd name="connsiteX1" fmla="*/ 743143 w 1771856"/>
                <a:gd name="connsiteY1" fmla="*/ 1218505 h 2659171"/>
                <a:gd name="connsiteX2" fmla="*/ 743143 w 1771856"/>
                <a:gd name="connsiteY2" fmla="*/ 702955 h 2659171"/>
                <a:gd name="connsiteX3" fmla="*/ 777838 w 1771856"/>
                <a:gd name="connsiteY3" fmla="*/ 728152 h 2659171"/>
                <a:gd name="connsiteX4" fmla="*/ 777838 w 1771856"/>
                <a:gd name="connsiteY4" fmla="*/ 728152 h 2659171"/>
                <a:gd name="connsiteX5" fmla="*/ 898950 w 1771856"/>
                <a:gd name="connsiteY5" fmla="*/ 767965 h 2659171"/>
                <a:gd name="connsiteX6" fmla="*/ 1261105 w 1771856"/>
                <a:gd name="connsiteY6" fmla="*/ 767965 h 2659171"/>
                <a:gd name="connsiteX7" fmla="*/ 1374982 w 1771856"/>
                <a:gd name="connsiteY7" fmla="*/ 733959 h 2659171"/>
                <a:gd name="connsiteX8" fmla="*/ 1378132 w 1771856"/>
                <a:gd name="connsiteY8" fmla="*/ 772049 h 2659171"/>
                <a:gd name="connsiteX9" fmla="*/ 1427197 w 1771856"/>
                <a:gd name="connsiteY9" fmla="*/ 817177 h 2659171"/>
                <a:gd name="connsiteX10" fmla="*/ 1673259 w 1771856"/>
                <a:gd name="connsiteY10" fmla="*/ 817177 h 2659171"/>
                <a:gd name="connsiteX11" fmla="*/ 1722472 w 1771856"/>
                <a:gd name="connsiteY11" fmla="*/ 772049 h 2659171"/>
                <a:gd name="connsiteX12" fmla="*/ 1771684 w 1771856"/>
                <a:gd name="connsiteY12" fmla="*/ 181499 h 2659171"/>
                <a:gd name="connsiteX13" fmla="*/ 1726729 w 1771856"/>
                <a:gd name="connsiteY13" fmla="*/ 128369 h 2659171"/>
                <a:gd name="connsiteX14" fmla="*/ 1722472 w 1771856"/>
                <a:gd name="connsiteY14" fmla="*/ 128202 h 2659171"/>
                <a:gd name="connsiteX15" fmla="*/ 1377984 w 1771856"/>
                <a:gd name="connsiteY15" fmla="*/ 128202 h 2659171"/>
                <a:gd name="connsiteX16" fmla="*/ 1328605 w 1771856"/>
                <a:gd name="connsiteY16" fmla="*/ 177242 h 2659171"/>
                <a:gd name="connsiteX17" fmla="*/ 1328772 w 1771856"/>
                <a:gd name="connsiteY17" fmla="*/ 181499 h 2659171"/>
                <a:gd name="connsiteX18" fmla="*/ 1344028 w 1771856"/>
                <a:gd name="connsiteY18" fmla="*/ 364324 h 2659171"/>
                <a:gd name="connsiteX19" fmla="*/ 1260957 w 1771856"/>
                <a:gd name="connsiteY19" fmla="*/ 347099 h 2659171"/>
                <a:gd name="connsiteX20" fmla="*/ 969225 w 1771856"/>
                <a:gd name="connsiteY20" fmla="*/ 347099 h 2659171"/>
                <a:gd name="connsiteX21" fmla="*/ 620948 w 1771856"/>
                <a:gd name="connsiteY21" fmla="*/ 94984 h 2659171"/>
                <a:gd name="connsiteX22" fmla="*/ 334236 w 1771856"/>
                <a:gd name="connsiteY22" fmla="*/ 1972 h 2659171"/>
                <a:gd name="connsiteX23" fmla="*/ 34 w 1771856"/>
                <a:gd name="connsiteY23" fmla="*/ 381105 h 2659171"/>
                <a:gd name="connsiteX24" fmla="*/ 34 w 1771856"/>
                <a:gd name="connsiteY24" fmla="*/ 1282137 h 2659171"/>
                <a:gd name="connsiteX25" fmla="*/ 371638 w 1771856"/>
                <a:gd name="connsiteY25" fmla="*/ 1653790 h 2659171"/>
                <a:gd name="connsiteX26" fmla="*/ 1059284 w 1771856"/>
                <a:gd name="connsiteY26" fmla="*/ 1653790 h 2659171"/>
                <a:gd name="connsiteX27" fmla="*/ 1059284 w 1771856"/>
                <a:gd name="connsiteY27" fmla="*/ 2445520 h 2659171"/>
                <a:gd name="connsiteX28" fmla="*/ 1266474 w 1771856"/>
                <a:gd name="connsiteY28" fmla="*/ 2659147 h 2659171"/>
                <a:gd name="connsiteX29" fmla="*/ 1480100 w 1771856"/>
                <a:gd name="connsiteY29" fmla="*/ 2451957 h 2659171"/>
                <a:gd name="connsiteX30" fmla="*/ 1480100 w 1771856"/>
                <a:gd name="connsiteY30" fmla="*/ 2445520 h 2659171"/>
                <a:gd name="connsiteX31" fmla="*/ 1480100 w 1771856"/>
                <a:gd name="connsiteY31" fmla="*/ 1428987 h 2659171"/>
                <a:gd name="connsiteX32" fmla="*/ 1269717 w 1771856"/>
                <a:gd name="connsiteY32" fmla="*/ 1218505 h 2659171"/>
                <a:gd name="connsiteX33" fmla="*/ 1668978 w 1771856"/>
                <a:gd name="connsiteY33" fmla="*/ 226627 h 2659171"/>
                <a:gd name="connsiteX34" fmla="*/ 1627984 w 1771856"/>
                <a:gd name="connsiteY34" fmla="*/ 718752 h 2659171"/>
                <a:gd name="connsiteX35" fmla="*/ 1472472 w 1771856"/>
                <a:gd name="connsiteY35" fmla="*/ 718752 h 2659171"/>
                <a:gd name="connsiteX36" fmla="*/ 1463565 w 1771856"/>
                <a:gd name="connsiteY36" fmla="*/ 611617 h 2659171"/>
                <a:gd name="connsiteX37" fmla="*/ 1451754 w 1771856"/>
                <a:gd name="connsiteY37" fmla="*/ 469786 h 2659171"/>
                <a:gd name="connsiteX38" fmla="*/ 1431478 w 1771856"/>
                <a:gd name="connsiteY38" fmla="*/ 226627 h 2659171"/>
                <a:gd name="connsiteX39" fmla="*/ 1381675 w 1771856"/>
                <a:gd name="connsiteY39" fmla="*/ 2445520 h 2659171"/>
                <a:gd name="connsiteX40" fmla="*/ 1272040 w 1771856"/>
                <a:gd name="connsiteY40" fmla="*/ 2559851 h 2659171"/>
                <a:gd name="connsiteX41" fmla="*/ 1157709 w 1771856"/>
                <a:gd name="connsiteY41" fmla="*/ 2450215 h 2659171"/>
                <a:gd name="connsiteX42" fmla="*/ 1157709 w 1771856"/>
                <a:gd name="connsiteY42" fmla="*/ 2445520 h 2659171"/>
                <a:gd name="connsiteX43" fmla="*/ 1157709 w 1771856"/>
                <a:gd name="connsiteY43" fmla="*/ 1555365 h 2659171"/>
                <a:gd name="connsiteX44" fmla="*/ 371638 w 1771856"/>
                <a:gd name="connsiteY44" fmla="*/ 1555365 h 2659171"/>
                <a:gd name="connsiteX45" fmla="*/ 98459 w 1771856"/>
                <a:gd name="connsiteY45" fmla="*/ 1282137 h 2659171"/>
                <a:gd name="connsiteX46" fmla="*/ 98459 w 1771856"/>
                <a:gd name="connsiteY46" fmla="*/ 380465 h 2659171"/>
                <a:gd name="connsiteX47" fmla="*/ 364285 w 1771856"/>
                <a:gd name="connsiteY47" fmla="*/ 98497 h 2659171"/>
                <a:gd name="connsiteX48" fmla="*/ 372721 w 1771856"/>
                <a:gd name="connsiteY48" fmla="*/ 98379 h 2659171"/>
                <a:gd name="connsiteX49" fmla="*/ 556775 w 1771856"/>
                <a:gd name="connsiteY49" fmla="*/ 169639 h 2659171"/>
                <a:gd name="connsiteX50" fmla="*/ 937385 w 1771856"/>
                <a:gd name="connsiteY50" fmla="*/ 445524 h 2659171"/>
                <a:gd name="connsiteX51" fmla="*/ 1261105 w 1771856"/>
                <a:gd name="connsiteY51" fmla="*/ 445524 h 2659171"/>
                <a:gd name="connsiteX52" fmla="*/ 1373112 w 1771856"/>
                <a:gd name="connsiteY52" fmla="*/ 557532 h 2659171"/>
                <a:gd name="connsiteX53" fmla="*/ 1261105 w 1771856"/>
                <a:gd name="connsiteY53" fmla="*/ 669540 h 2659171"/>
                <a:gd name="connsiteX54" fmla="*/ 899590 w 1771856"/>
                <a:gd name="connsiteY54" fmla="*/ 669540 h 2659171"/>
                <a:gd name="connsiteX55" fmla="*/ 835613 w 1771856"/>
                <a:gd name="connsiteY55" fmla="*/ 648427 h 2659171"/>
                <a:gd name="connsiteX56" fmla="*/ 723950 w 1771856"/>
                <a:gd name="connsiteY56" fmla="*/ 567276 h 2659171"/>
                <a:gd name="connsiteX57" fmla="*/ 721637 w 1771856"/>
                <a:gd name="connsiteY57" fmla="*/ 564815 h 2659171"/>
                <a:gd name="connsiteX58" fmla="*/ 617356 w 1771856"/>
                <a:gd name="connsiteY58" fmla="*/ 489028 h 2659171"/>
                <a:gd name="connsiteX59" fmla="*/ 548321 w 1771856"/>
                <a:gd name="connsiteY59" fmla="*/ 497837 h 2659171"/>
                <a:gd name="connsiteX60" fmla="*/ 557125 w 1771856"/>
                <a:gd name="connsiteY60" fmla="*/ 566872 h 2659171"/>
                <a:gd name="connsiteX61" fmla="*/ 559580 w 1771856"/>
                <a:gd name="connsiteY61" fmla="*/ 568654 h 2659171"/>
                <a:gd name="connsiteX62" fmla="*/ 644718 w 1771856"/>
                <a:gd name="connsiteY62" fmla="*/ 630612 h 2659171"/>
                <a:gd name="connsiteX63" fmla="*/ 644718 w 1771856"/>
                <a:gd name="connsiteY63" fmla="*/ 1316930 h 2659171"/>
                <a:gd name="connsiteX64" fmla="*/ 1269717 w 1771856"/>
                <a:gd name="connsiteY64" fmla="*/ 1316930 h 2659171"/>
                <a:gd name="connsiteX65" fmla="*/ 1381675 w 1771856"/>
                <a:gd name="connsiteY65" fmla="*/ 1428987 h 265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771856" h="2659171">
                  <a:moveTo>
                    <a:pt x="1269717" y="1218505"/>
                  </a:moveTo>
                  <a:lnTo>
                    <a:pt x="743143" y="1218505"/>
                  </a:lnTo>
                  <a:lnTo>
                    <a:pt x="743143" y="702955"/>
                  </a:lnTo>
                  <a:lnTo>
                    <a:pt x="777838" y="728152"/>
                  </a:lnTo>
                  <a:lnTo>
                    <a:pt x="777838" y="728152"/>
                  </a:lnTo>
                  <a:cubicBezTo>
                    <a:pt x="813118" y="753634"/>
                    <a:pt x="855431" y="767546"/>
                    <a:pt x="898950" y="767965"/>
                  </a:cubicBezTo>
                  <a:lnTo>
                    <a:pt x="1261105" y="767965"/>
                  </a:lnTo>
                  <a:cubicBezTo>
                    <a:pt x="1301557" y="767901"/>
                    <a:pt x="1341119" y="756090"/>
                    <a:pt x="1374982" y="733959"/>
                  </a:cubicBezTo>
                  <a:lnTo>
                    <a:pt x="1378132" y="772049"/>
                  </a:lnTo>
                  <a:cubicBezTo>
                    <a:pt x="1380258" y="797566"/>
                    <a:pt x="1401591" y="817187"/>
                    <a:pt x="1427197" y="817177"/>
                  </a:cubicBezTo>
                  <a:lnTo>
                    <a:pt x="1673259" y="817177"/>
                  </a:lnTo>
                  <a:cubicBezTo>
                    <a:pt x="1698919" y="817266"/>
                    <a:pt x="1720341" y="797620"/>
                    <a:pt x="1722472" y="772049"/>
                  </a:cubicBezTo>
                  <a:lnTo>
                    <a:pt x="1771684" y="181499"/>
                  </a:lnTo>
                  <a:cubicBezTo>
                    <a:pt x="1773938" y="154413"/>
                    <a:pt x="1753810" y="130628"/>
                    <a:pt x="1726729" y="128369"/>
                  </a:cubicBezTo>
                  <a:cubicBezTo>
                    <a:pt x="1725311" y="128251"/>
                    <a:pt x="1723894" y="128197"/>
                    <a:pt x="1722472" y="128202"/>
                  </a:cubicBezTo>
                  <a:lnTo>
                    <a:pt x="1377984" y="128202"/>
                  </a:lnTo>
                  <a:cubicBezTo>
                    <a:pt x="1350804" y="128109"/>
                    <a:pt x="1328698" y="150067"/>
                    <a:pt x="1328605" y="177242"/>
                  </a:cubicBezTo>
                  <a:cubicBezTo>
                    <a:pt x="1328599" y="178665"/>
                    <a:pt x="1328654" y="180082"/>
                    <a:pt x="1328772" y="181499"/>
                  </a:cubicBezTo>
                  <a:lnTo>
                    <a:pt x="1344028" y="364324"/>
                  </a:lnTo>
                  <a:cubicBezTo>
                    <a:pt x="1317807" y="352965"/>
                    <a:pt x="1289535" y="347104"/>
                    <a:pt x="1260957" y="347099"/>
                  </a:cubicBezTo>
                  <a:lnTo>
                    <a:pt x="969225" y="347099"/>
                  </a:lnTo>
                  <a:lnTo>
                    <a:pt x="620948" y="94984"/>
                  </a:lnTo>
                  <a:cubicBezTo>
                    <a:pt x="542755" y="24964"/>
                    <a:pt x="438646" y="-8810"/>
                    <a:pt x="334236" y="1972"/>
                  </a:cubicBezTo>
                  <a:cubicBezTo>
                    <a:pt x="141958" y="23684"/>
                    <a:pt x="-2554" y="187621"/>
                    <a:pt x="34" y="381105"/>
                  </a:cubicBezTo>
                  <a:lnTo>
                    <a:pt x="34" y="1282137"/>
                  </a:lnTo>
                  <a:cubicBezTo>
                    <a:pt x="280" y="1487274"/>
                    <a:pt x="166500" y="1653519"/>
                    <a:pt x="371638" y="1653790"/>
                  </a:cubicBezTo>
                  <a:lnTo>
                    <a:pt x="1059284" y="1653790"/>
                  </a:lnTo>
                  <a:lnTo>
                    <a:pt x="1059284" y="2445520"/>
                  </a:lnTo>
                  <a:cubicBezTo>
                    <a:pt x="1057508" y="2561726"/>
                    <a:pt x="1150268" y="2657370"/>
                    <a:pt x="1266474" y="2659147"/>
                  </a:cubicBezTo>
                  <a:cubicBezTo>
                    <a:pt x="1382679" y="2660923"/>
                    <a:pt x="1478324" y="2568163"/>
                    <a:pt x="1480100" y="2451957"/>
                  </a:cubicBezTo>
                  <a:cubicBezTo>
                    <a:pt x="1480135" y="2449812"/>
                    <a:pt x="1480135" y="2447666"/>
                    <a:pt x="1480100" y="2445520"/>
                  </a:cubicBezTo>
                  <a:lnTo>
                    <a:pt x="1480100" y="1428987"/>
                  </a:lnTo>
                  <a:cubicBezTo>
                    <a:pt x="1479992" y="1312826"/>
                    <a:pt x="1385878" y="1218667"/>
                    <a:pt x="1269717" y="1218505"/>
                  </a:cubicBezTo>
                  <a:close/>
                  <a:moveTo>
                    <a:pt x="1668978" y="226627"/>
                  </a:moveTo>
                  <a:lnTo>
                    <a:pt x="1627984" y="718752"/>
                  </a:lnTo>
                  <a:lnTo>
                    <a:pt x="1472472" y="718752"/>
                  </a:lnTo>
                  <a:lnTo>
                    <a:pt x="1463565" y="611617"/>
                  </a:lnTo>
                  <a:cubicBezTo>
                    <a:pt x="1477295" y="564505"/>
                    <a:pt x="1473087" y="513979"/>
                    <a:pt x="1451754" y="469786"/>
                  </a:cubicBezTo>
                  <a:lnTo>
                    <a:pt x="1431478" y="226627"/>
                  </a:lnTo>
                  <a:close/>
                  <a:moveTo>
                    <a:pt x="1381675" y="2445520"/>
                  </a:moveTo>
                  <a:cubicBezTo>
                    <a:pt x="1382969" y="2507366"/>
                    <a:pt x="1333885" y="2558557"/>
                    <a:pt x="1272040" y="2559851"/>
                  </a:cubicBezTo>
                  <a:cubicBezTo>
                    <a:pt x="1210194" y="2561145"/>
                    <a:pt x="1159003" y="2512061"/>
                    <a:pt x="1157709" y="2450215"/>
                  </a:cubicBezTo>
                  <a:cubicBezTo>
                    <a:pt x="1157675" y="2448650"/>
                    <a:pt x="1157675" y="2447085"/>
                    <a:pt x="1157709" y="2445520"/>
                  </a:cubicBezTo>
                  <a:lnTo>
                    <a:pt x="1157709" y="1555365"/>
                  </a:lnTo>
                  <a:lnTo>
                    <a:pt x="371638" y="1555365"/>
                  </a:lnTo>
                  <a:cubicBezTo>
                    <a:pt x="220836" y="1555148"/>
                    <a:pt x="98651" y="1432939"/>
                    <a:pt x="98459" y="1282137"/>
                  </a:cubicBezTo>
                  <a:lnTo>
                    <a:pt x="98459" y="380465"/>
                  </a:lnTo>
                  <a:cubicBezTo>
                    <a:pt x="94001" y="229196"/>
                    <a:pt x="213016" y="102956"/>
                    <a:pt x="364285" y="98497"/>
                  </a:cubicBezTo>
                  <a:cubicBezTo>
                    <a:pt x="367096" y="98414"/>
                    <a:pt x="369910" y="98374"/>
                    <a:pt x="372721" y="98379"/>
                  </a:cubicBezTo>
                  <a:cubicBezTo>
                    <a:pt x="440801" y="98399"/>
                    <a:pt x="506431" y="123807"/>
                    <a:pt x="556775" y="169639"/>
                  </a:cubicBezTo>
                  <a:lnTo>
                    <a:pt x="937385" y="445524"/>
                  </a:lnTo>
                  <a:lnTo>
                    <a:pt x="1261105" y="445524"/>
                  </a:lnTo>
                  <a:cubicBezTo>
                    <a:pt x="1322965" y="445524"/>
                    <a:pt x="1373112" y="495672"/>
                    <a:pt x="1373112" y="557532"/>
                  </a:cubicBezTo>
                  <a:cubicBezTo>
                    <a:pt x="1373112" y="619392"/>
                    <a:pt x="1322965" y="669540"/>
                    <a:pt x="1261105" y="669540"/>
                  </a:cubicBezTo>
                  <a:lnTo>
                    <a:pt x="899590" y="669540"/>
                  </a:lnTo>
                  <a:cubicBezTo>
                    <a:pt x="876592" y="669284"/>
                    <a:pt x="854245" y="661912"/>
                    <a:pt x="835613" y="648427"/>
                  </a:cubicBezTo>
                  <a:lnTo>
                    <a:pt x="723950" y="567276"/>
                  </a:lnTo>
                  <a:cubicBezTo>
                    <a:pt x="723064" y="566538"/>
                    <a:pt x="722572" y="565504"/>
                    <a:pt x="721637" y="564815"/>
                  </a:cubicBezTo>
                  <a:lnTo>
                    <a:pt x="617356" y="489028"/>
                  </a:lnTo>
                  <a:cubicBezTo>
                    <a:pt x="595860" y="472394"/>
                    <a:pt x="564949" y="476341"/>
                    <a:pt x="548321" y="497837"/>
                  </a:cubicBezTo>
                  <a:cubicBezTo>
                    <a:pt x="531687" y="519333"/>
                    <a:pt x="535629" y="550239"/>
                    <a:pt x="557125" y="566872"/>
                  </a:cubicBezTo>
                  <a:cubicBezTo>
                    <a:pt x="557927" y="567492"/>
                    <a:pt x="558744" y="568083"/>
                    <a:pt x="559580" y="568654"/>
                  </a:cubicBezTo>
                  <a:lnTo>
                    <a:pt x="644718" y="630612"/>
                  </a:lnTo>
                  <a:lnTo>
                    <a:pt x="644718" y="1316930"/>
                  </a:lnTo>
                  <a:lnTo>
                    <a:pt x="1269717" y="1316930"/>
                  </a:lnTo>
                  <a:cubicBezTo>
                    <a:pt x="1331552" y="1317014"/>
                    <a:pt x="1381646" y="1367151"/>
                    <a:pt x="1381675" y="1428987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Serbest Form 17">
              <a:extLst>
                <a:ext uri="{FF2B5EF4-FFF2-40B4-BE49-F238E27FC236}">
                  <a16:creationId xmlns:a16="http://schemas.microsoft.com/office/drawing/2014/main" id="{A90FB2D2-2AC0-DBC8-AAC2-8CDE803D9597}"/>
                </a:ext>
              </a:extLst>
            </p:cNvPr>
            <p:cNvSpPr/>
            <p:nvPr/>
          </p:nvSpPr>
          <p:spPr>
            <a:xfrm>
              <a:off x="12669837" y="6892925"/>
              <a:ext cx="688975" cy="688975"/>
            </a:xfrm>
            <a:custGeom>
              <a:avLst/>
              <a:gdLst>
                <a:gd name="connsiteX0" fmla="*/ 344488 w 688975"/>
                <a:gd name="connsiteY0" fmla="*/ 688975 h 688975"/>
                <a:gd name="connsiteX1" fmla="*/ 688975 w 688975"/>
                <a:gd name="connsiteY1" fmla="*/ 344488 h 688975"/>
                <a:gd name="connsiteX2" fmla="*/ 344488 w 688975"/>
                <a:gd name="connsiteY2" fmla="*/ 0 h 688975"/>
                <a:gd name="connsiteX3" fmla="*/ 0 w 688975"/>
                <a:gd name="connsiteY3" fmla="*/ 344488 h 688975"/>
                <a:gd name="connsiteX4" fmla="*/ 344488 w 688975"/>
                <a:gd name="connsiteY4" fmla="*/ 688975 h 688975"/>
                <a:gd name="connsiteX5" fmla="*/ 344488 w 688975"/>
                <a:gd name="connsiteY5" fmla="*/ 98425 h 688975"/>
                <a:gd name="connsiteX6" fmla="*/ 590550 w 688975"/>
                <a:gd name="connsiteY6" fmla="*/ 344488 h 688975"/>
                <a:gd name="connsiteX7" fmla="*/ 344488 w 688975"/>
                <a:gd name="connsiteY7" fmla="*/ 590550 h 688975"/>
                <a:gd name="connsiteX8" fmla="*/ 98425 w 688975"/>
                <a:gd name="connsiteY8" fmla="*/ 344488 h 688975"/>
                <a:gd name="connsiteX9" fmla="*/ 344488 w 688975"/>
                <a:gd name="connsiteY9" fmla="*/ 9842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975" h="688975">
                  <a:moveTo>
                    <a:pt x="344488" y="688975"/>
                  </a:moveTo>
                  <a:cubicBezTo>
                    <a:pt x="534743" y="688975"/>
                    <a:pt x="688975" y="534743"/>
                    <a:pt x="688975" y="344488"/>
                  </a:cubicBezTo>
                  <a:cubicBezTo>
                    <a:pt x="688975" y="154232"/>
                    <a:pt x="534743" y="0"/>
                    <a:pt x="344488" y="0"/>
                  </a:cubicBezTo>
                  <a:cubicBezTo>
                    <a:pt x="154232" y="0"/>
                    <a:pt x="0" y="154232"/>
                    <a:pt x="0" y="344488"/>
                  </a:cubicBezTo>
                  <a:cubicBezTo>
                    <a:pt x="192" y="534664"/>
                    <a:pt x="154311" y="688783"/>
                    <a:pt x="344488" y="688975"/>
                  </a:cubicBezTo>
                  <a:close/>
                  <a:moveTo>
                    <a:pt x="344488" y="98425"/>
                  </a:moveTo>
                  <a:cubicBezTo>
                    <a:pt x="480383" y="98425"/>
                    <a:pt x="590550" y="208592"/>
                    <a:pt x="590550" y="344488"/>
                  </a:cubicBezTo>
                  <a:cubicBezTo>
                    <a:pt x="590550" y="480383"/>
                    <a:pt x="480383" y="590550"/>
                    <a:pt x="344488" y="590550"/>
                  </a:cubicBezTo>
                  <a:cubicBezTo>
                    <a:pt x="208592" y="590550"/>
                    <a:pt x="98425" y="480383"/>
                    <a:pt x="98425" y="344488"/>
                  </a:cubicBezTo>
                  <a:cubicBezTo>
                    <a:pt x="98425" y="208592"/>
                    <a:pt x="208592" y="98425"/>
                    <a:pt x="344488" y="98425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9" name="Grafik 18" descr="Yemek yiyen kişi ana hat">
            <a:extLst>
              <a:ext uri="{FF2B5EF4-FFF2-40B4-BE49-F238E27FC236}">
                <a16:creationId xmlns:a16="http://schemas.microsoft.com/office/drawing/2014/main" id="{0D28ABBA-C65B-9F76-1ED9-BA476AE05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9653" y="9315116"/>
            <a:ext cx="3954372" cy="3954372"/>
          </a:xfrm>
          <a:prstGeom prst="rect">
            <a:avLst/>
          </a:prstGeom>
        </p:spPr>
      </p:pic>
      <p:grpSp>
        <p:nvGrpSpPr>
          <p:cNvPr id="20" name="Grafik 5" descr="Yemek yiyen kişi ana hat">
            <a:extLst>
              <a:ext uri="{FF2B5EF4-FFF2-40B4-BE49-F238E27FC236}">
                <a16:creationId xmlns:a16="http://schemas.microsoft.com/office/drawing/2014/main" id="{9E5537D0-CD0B-B05D-CA7D-DAF7BA8CC1C9}"/>
              </a:ext>
            </a:extLst>
          </p:cNvPr>
          <p:cNvGrpSpPr/>
          <p:nvPr/>
        </p:nvGrpSpPr>
        <p:grpSpPr>
          <a:xfrm>
            <a:off x="18239893" y="9710806"/>
            <a:ext cx="2556024" cy="2965779"/>
            <a:chOff x="12423775" y="6892925"/>
            <a:chExt cx="3444875" cy="3543300"/>
          </a:xfrm>
          <a:solidFill>
            <a:srgbClr val="000000"/>
          </a:solidFill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21" name="Serbest Form 20">
              <a:extLst>
                <a:ext uri="{FF2B5EF4-FFF2-40B4-BE49-F238E27FC236}">
                  <a16:creationId xmlns:a16="http://schemas.microsoft.com/office/drawing/2014/main" id="{D2D62A52-DD29-B0B2-D78E-6DE4DA8F614B}"/>
                </a:ext>
              </a:extLst>
            </p:cNvPr>
            <p:cNvSpPr/>
            <p:nvPr/>
          </p:nvSpPr>
          <p:spPr>
            <a:xfrm>
              <a:off x="13703300" y="8615362"/>
              <a:ext cx="2165350" cy="1820862"/>
            </a:xfrm>
            <a:custGeom>
              <a:avLst/>
              <a:gdLst>
                <a:gd name="connsiteX0" fmla="*/ 2116138 w 2165350"/>
                <a:gd name="connsiteY0" fmla="*/ 0 h 1820862"/>
                <a:gd name="connsiteX1" fmla="*/ 49213 w 2165350"/>
                <a:gd name="connsiteY1" fmla="*/ 0 h 1820862"/>
                <a:gd name="connsiteX2" fmla="*/ 0 w 2165350"/>
                <a:gd name="connsiteY2" fmla="*/ 49213 h 1820862"/>
                <a:gd name="connsiteX3" fmla="*/ 49213 w 2165350"/>
                <a:gd name="connsiteY3" fmla="*/ 98425 h 1820862"/>
                <a:gd name="connsiteX4" fmla="*/ 1033463 w 2165350"/>
                <a:gd name="connsiteY4" fmla="*/ 98425 h 1820862"/>
                <a:gd name="connsiteX5" fmla="*/ 1033463 w 2165350"/>
                <a:gd name="connsiteY5" fmla="*/ 1722438 h 1820862"/>
                <a:gd name="connsiteX6" fmla="*/ 639763 w 2165350"/>
                <a:gd name="connsiteY6" fmla="*/ 1722438 h 1820862"/>
                <a:gd name="connsiteX7" fmla="*/ 639763 w 2165350"/>
                <a:gd name="connsiteY7" fmla="*/ 1820863 h 1820862"/>
                <a:gd name="connsiteX8" fmla="*/ 1525588 w 2165350"/>
                <a:gd name="connsiteY8" fmla="*/ 1820863 h 1820862"/>
                <a:gd name="connsiteX9" fmla="*/ 1525588 w 2165350"/>
                <a:gd name="connsiteY9" fmla="*/ 1722438 h 1820862"/>
                <a:gd name="connsiteX10" fmla="*/ 1131888 w 2165350"/>
                <a:gd name="connsiteY10" fmla="*/ 1722438 h 1820862"/>
                <a:gd name="connsiteX11" fmla="*/ 1131888 w 2165350"/>
                <a:gd name="connsiteY11" fmla="*/ 98425 h 1820862"/>
                <a:gd name="connsiteX12" fmla="*/ 2116138 w 2165350"/>
                <a:gd name="connsiteY12" fmla="*/ 98425 h 1820862"/>
                <a:gd name="connsiteX13" fmla="*/ 2165350 w 2165350"/>
                <a:gd name="connsiteY13" fmla="*/ 49213 h 1820862"/>
                <a:gd name="connsiteX14" fmla="*/ 2116138 w 2165350"/>
                <a:gd name="connsiteY14" fmla="*/ 0 h 182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5350" h="1820862">
                  <a:moveTo>
                    <a:pt x="2116138" y="0"/>
                  </a:moveTo>
                  <a:lnTo>
                    <a:pt x="49213" y="0"/>
                  </a:lnTo>
                  <a:cubicBezTo>
                    <a:pt x="22032" y="0"/>
                    <a:pt x="0" y="22032"/>
                    <a:pt x="0" y="49213"/>
                  </a:cubicBezTo>
                  <a:cubicBezTo>
                    <a:pt x="0" y="76393"/>
                    <a:pt x="22032" y="98425"/>
                    <a:pt x="49213" y="98425"/>
                  </a:cubicBezTo>
                  <a:lnTo>
                    <a:pt x="1033463" y="98425"/>
                  </a:lnTo>
                  <a:lnTo>
                    <a:pt x="1033463" y="1722438"/>
                  </a:lnTo>
                  <a:lnTo>
                    <a:pt x="639763" y="1722438"/>
                  </a:lnTo>
                  <a:lnTo>
                    <a:pt x="639763" y="1820863"/>
                  </a:lnTo>
                  <a:lnTo>
                    <a:pt x="1525588" y="1820863"/>
                  </a:lnTo>
                  <a:lnTo>
                    <a:pt x="1525588" y="1722438"/>
                  </a:lnTo>
                  <a:lnTo>
                    <a:pt x="1131888" y="1722438"/>
                  </a:lnTo>
                  <a:lnTo>
                    <a:pt x="1131888" y="98425"/>
                  </a:lnTo>
                  <a:lnTo>
                    <a:pt x="2116138" y="98425"/>
                  </a:lnTo>
                  <a:cubicBezTo>
                    <a:pt x="2143318" y="98425"/>
                    <a:pt x="2165350" y="76393"/>
                    <a:pt x="2165350" y="49213"/>
                  </a:cubicBezTo>
                  <a:cubicBezTo>
                    <a:pt x="2165350" y="22032"/>
                    <a:pt x="2143318" y="0"/>
                    <a:pt x="2116138" y="0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Serbest Form 21">
              <a:extLst>
                <a:ext uri="{FF2B5EF4-FFF2-40B4-BE49-F238E27FC236}">
                  <a16:creationId xmlns:a16="http://schemas.microsoft.com/office/drawing/2014/main" id="{8DDC9157-96FC-6A94-3C63-3947E80E0B4F}"/>
                </a:ext>
              </a:extLst>
            </p:cNvPr>
            <p:cNvSpPr/>
            <p:nvPr/>
          </p:nvSpPr>
          <p:spPr>
            <a:xfrm>
              <a:off x="12423775" y="8172450"/>
              <a:ext cx="1131887" cy="2263775"/>
            </a:xfrm>
            <a:custGeom>
              <a:avLst/>
              <a:gdLst>
                <a:gd name="connsiteX0" fmla="*/ 1082675 w 1131887"/>
                <a:gd name="connsiteY0" fmla="*/ 1328738 h 2263775"/>
                <a:gd name="connsiteX1" fmla="*/ 541338 w 1131887"/>
                <a:gd name="connsiteY1" fmla="*/ 1328738 h 2263775"/>
                <a:gd name="connsiteX2" fmla="*/ 98425 w 1131887"/>
                <a:gd name="connsiteY2" fmla="*/ 885825 h 2263775"/>
                <a:gd name="connsiteX3" fmla="*/ 98425 w 1131887"/>
                <a:gd name="connsiteY3" fmla="*/ 49213 h 2263775"/>
                <a:gd name="connsiteX4" fmla="*/ 49213 w 1131887"/>
                <a:gd name="connsiteY4" fmla="*/ 0 h 2263775"/>
                <a:gd name="connsiteX5" fmla="*/ 0 w 1131887"/>
                <a:gd name="connsiteY5" fmla="*/ 49213 h 2263775"/>
                <a:gd name="connsiteX6" fmla="*/ 0 w 1131887"/>
                <a:gd name="connsiteY6" fmla="*/ 885825 h 2263775"/>
                <a:gd name="connsiteX7" fmla="*/ 492125 w 1131887"/>
                <a:gd name="connsiteY7" fmla="*/ 1424653 h 2263775"/>
                <a:gd name="connsiteX8" fmla="*/ 492125 w 1131887"/>
                <a:gd name="connsiteY8" fmla="*/ 2165350 h 2263775"/>
                <a:gd name="connsiteX9" fmla="*/ 98425 w 1131887"/>
                <a:gd name="connsiteY9" fmla="*/ 2165350 h 2263775"/>
                <a:gd name="connsiteX10" fmla="*/ 98425 w 1131887"/>
                <a:gd name="connsiteY10" fmla="*/ 2263775 h 2263775"/>
                <a:gd name="connsiteX11" fmla="*/ 984250 w 1131887"/>
                <a:gd name="connsiteY11" fmla="*/ 2263775 h 2263775"/>
                <a:gd name="connsiteX12" fmla="*/ 984250 w 1131887"/>
                <a:gd name="connsiteY12" fmla="*/ 2165350 h 2263775"/>
                <a:gd name="connsiteX13" fmla="*/ 590550 w 1131887"/>
                <a:gd name="connsiteY13" fmla="*/ 2165350 h 2263775"/>
                <a:gd name="connsiteX14" fmla="*/ 590550 w 1131887"/>
                <a:gd name="connsiteY14" fmla="*/ 1427163 h 2263775"/>
                <a:gd name="connsiteX15" fmla="*/ 1082675 w 1131887"/>
                <a:gd name="connsiteY15" fmla="*/ 1427163 h 2263775"/>
                <a:gd name="connsiteX16" fmla="*/ 1131888 w 1131887"/>
                <a:gd name="connsiteY16" fmla="*/ 1377950 h 2263775"/>
                <a:gd name="connsiteX17" fmla="*/ 1082675 w 1131887"/>
                <a:gd name="connsiteY17" fmla="*/ 1328738 h 226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1887" h="2263775">
                  <a:moveTo>
                    <a:pt x="1082675" y="1328738"/>
                  </a:moveTo>
                  <a:lnTo>
                    <a:pt x="541338" y="1328738"/>
                  </a:lnTo>
                  <a:cubicBezTo>
                    <a:pt x="296845" y="1328437"/>
                    <a:pt x="98725" y="1130318"/>
                    <a:pt x="98425" y="885825"/>
                  </a:cubicBezTo>
                  <a:lnTo>
                    <a:pt x="98425" y="49213"/>
                  </a:lnTo>
                  <a:cubicBezTo>
                    <a:pt x="98425" y="22032"/>
                    <a:pt x="76393" y="0"/>
                    <a:pt x="49213" y="0"/>
                  </a:cubicBezTo>
                  <a:cubicBezTo>
                    <a:pt x="22032" y="0"/>
                    <a:pt x="0" y="22032"/>
                    <a:pt x="0" y="49213"/>
                  </a:cubicBezTo>
                  <a:lnTo>
                    <a:pt x="0" y="885825"/>
                  </a:lnTo>
                  <a:cubicBezTo>
                    <a:pt x="369" y="1165534"/>
                    <a:pt x="213592" y="1398993"/>
                    <a:pt x="492125" y="1424653"/>
                  </a:cubicBezTo>
                  <a:lnTo>
                    <a:pt x="492125" y="2165350"/>
                  </a:lnTo>
                  <a:lnTo>
                    <a:pt x="98425" y="2165350"/>
                  </a:lnTo>
                  <a:lnTo>
                    <a:pt x="98425" y="2263775"/>
                  </a:lnTo>
                  <a:lnTo>
                    <a:pt x="984250" y="2263775"/>
                  </a:lnTo>
                  <a:lnTo>
                    <a:pt x="984250" y="2165350"/>
                  </a:lnTo>
                  <a:lnTo>
                    <a:pt x="590550" y="2165350"/>
                  </a:lnTo>
                  <a:lnTo>
                    <a:pt x="590550" y="1427163"/>
                  </a:lnTo>
                  <a:lnTo>
                    <a:pt x="1082675" y="1427163"/>
                  </a:lnTo>
                  <a:cubicBezTo>
                    <a:pt x="1109855" y="1427163"/>
                    <a:pt x="1131888" y="1405130"/>
                    <a:pt x="1131888" y="1377950"/>
                  </a:cubicBezTo>
                  <a:cubicBezTo>
                    <a:pt x="1131888" y="1350770"/>
                    <a:pt x="1109855" y="1328738"/>
                    <a:pt x="1082675" y="1328738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Serbest Form 22">
              <a:extLst>
                <a:ext uri="{FF2B5EF4-FFF2-40B4-BE49-F238E27FC236}">
                  <a16:creationId xmlns:a16="http://schemas.microsoft.com/office/drawing/2014/main" id="{B2D27058-7323-D8CA-2DCB-4F1A47F2AB55}"/>
                </a:ext>
              </a:extLst>
            </p:cNvPr>
            <p:cNvSpPr/>
            <p:nvPr/>
          </p:nvSpPr>
          <p:spPr>
            <a:xfrm>
              <a:off x="12669803" y="7699760"/>
              <a:ext cx="1771856" cy="2659171"/>
            </a:xfrm>
            <a:custGeom>
              <a:avLst/>
              <a:gdLst>
                <a:gd name="connsiteX0" fmla="*/ 1269717 w 1771856"/>
                <a:gd name="connsiteY0" fmla="*/ 1218505 h 2659171"/>
                <a:gd name="connsiteX1" fmla="*/ 743143 w 1771856"/>
                <a:gd name="connsiteY1" fmla="*/ 1218505 h 2659171"/>
                <a:gd name="connsiteX2" fmla="*/ 743143 w 1771856"/>
                <a:gd name="connsiteY2" fmla="*/ 702955 h 2659171"/>
                <a:gd name="connsiteX3" fmla="*/ 777838 w 1771856"/>
                <a:gd name="connsiteY3" fmla="*/ 728152 h 2659171"/>
                <a:gd name="connsiteX4" fmla="*/ 777838 w 1771856"/>
                <a:gd name="connsiteY4" fmla="*/ 728152 h 2659171"/>
                <a:gd name="connsiteX5" fmla="*/ 898950 w 1771856"/>
                <a:gd name="connsiteY5" fmla="*/ 767965 h 2659171"/>
                <a:gd name="connsiteX6" fmla="*/ 1261105 w 1771856"/>
                <a:gd name="connsiteY6" fmla="*/ 767965 h 2659171"/>
                <a:gd name="connsiteX7" fmla="*/ 1374982 w 1771856"/>
                <a:gd name="connsiteY7" fmla="*/ 733959 h 2659171"/>
                <a:gd name="connsiteX8" fmla="*/ 1378132 w 1771856"/>
                <a:gd name="connsiteY8" fmla="*/ 772049 h 2659171"/>
                <a:gd name="connsiteX9" fmla="*/ 1427197 w 1771856"/>
                <a:gd name="connsiteY9" fmla="*/ 817177 h 2659171"/>
                <a:gd name="connsiteX10" fmla="*/ 1673259 w 1771856"/>
                <a:gd name="connsiteY10" fmla="*/ 817177 h 2659171"/>
                <a:gd name="connsiteX11" fmla="*/ 1722472 w 1771856"/>
                <a:gd name="connsiteY11" fmla="*/ 772049 h 2659171"/>
                <a:gd name="connsiteX12" fmla="*/ 1771684 w 1771856"/>
                <a:gd name="connsiteY12" fmla="*/ 181499 h 2659171"/>
                <a:gd name="connsiteX13" fmla="*/ 1726729 w 1771856"/>
                <a:gd name="connsiteY13" fmla="*/ 128369 h 2659171"/>
                <a:gd name="connsiteX14" fmla="*/ 1722472 w 1771856"/>
                <a:gd name="connsiteY14" fmla="*/ 128202 h 2659171"/>
                <a:gd name="connsiteX15" fmla="*/ 1377984 w 1771856"/>
                <a:gd name="connsiteY15" fmla="*/ 128202 h 2659171"/>
                <a:gd name="connsiteX16" fmla="*/ 1328605 w 1771856"/>
                <a:gd name="connsiteY16" fmla="*/ 177242 h 2659171"/>
                <a:gd name="connsiteX17" fmla="*/ 1328772 w 1771856"/>
                <a:gd name="connsiteY17" fmla="*/ 181499 h 2659171"/>
                <a:gd name="connsiteX18" fmla="*/ 1344028 w 1771856"/>
                <a:gd name="connsiteY18" fmla="*/ 364324 h 2659171"/>
                <a:gd name="connsiteX19" fmla="*/ 1260957 w 1771856"/>
                <a:gd name="connsiteY19" fmla="*/ 347099 h 2659171"/>
                <a:gd name="connsiteX20" fmla="*/ 969225 w 1771856"/>
                <a:gd name="connsiteY20" fmla="*/ 347099 h 2659171"/>
                <a:gd name="connsiteX21" fmla="*/ 620948 w 1771856"/>
                <a:gd name="connsiteY21" fmla="*/ 94984 h 2659171"/>
                <a:gd name="connsiteX22" fmla="*/ 334236 w 1771856"/>
                <a:gd name="connsiteY22" fmla="*/ 1972 h 2659171"/>
                <a:gd name="connsiteX23" fmla="*/ 34 w 1771856"/>
                <a:gd name="connsiteY23" fmla="*/ 381105 h 2659171"/>
                <a:gd name="connsiteX24" fmla="*/ 34 w 1771856"/>
                <a:gd name="connsiteY24" fmla="*/ 1282137 h 2659171"/>
                <a:gd name="connsiteX25" fmla="*/ 371638 w 1771856"/>
                <a:gd name="connsiteY25" fmla="*/ 1653790 h 2659171"/>
                <a:gd name="connsiteX26" fmla="*/ 1059284 w 1771856"/>
                <a:gd name="connsiteY26" fmla="*/ 1653790 h 2659171"/>
                <a:gd name="connsiteX27" fmla="*/ 1059284 w 1771856"/>
                <a:gd name="connsiteY27" fmla="*/ 2445520 h 2659171"/>
                <a:gd name="connsiteX28" fmla="*/ 1266474 w 1771856"/>
                <a:gd name="connsiteY28" fmla="*/ 2659147 h 2659171"/>
                <a:gd name="connsiteX29" fmla="*/ 1480100 w 1771856"/>
                <a:gd name="connsiteY29" fmla="*/ 2451957 h 2659171"/>
                <a:gd name="connsiteX30" fmla="*/ 1480100 w 1771856"/>
                <a:gd name="connsiteY30" fmla="*/ 2445520 h 2659171"/>
                <a:gd name="connsiteX31" fmla="*/ 1480100 w 1771856"/>
                <a:gd name="connsiteY31" fmla="*/ 1428987 h 2659171"/>
                <a:gd name="connsiteX32" fmla="*/ 1269717 w 1771856"/>
                <a:gd name="connsiteY32" fmla="*/ 1218505 h 2659171"/>
                <a:gd name="connsiteX33" fmla="*/ 1668978 w 1771856"/>
                <a:gd name="connsiteY33" fmla="*/ 226627 h 2659171"/>
                <a:gd name="connsiteX34" fmla="*/ 1627984 w 1771856"/>
                <a:gd name="connsiteY34" fmla="*/ 718752 h 2659171"/>
                <a:gd name="connsiteX35" fmla="*/ 1472472 w 1771856"/>
                <a:gd name="connsiteY35" fmla="*/ 718752 h 2659171"/>
                <a:gd name="connsiteX36" fmla="*/ 1463565 w 1771856"/>
                <a:gd name="connsiteY36" fmla="*/ 611617 h 2659171"/>
                <a:gd name="connsiteX37" fmla="*/ 1451754 w 1771856"/>
                <a:gd name="connsiteY37" fmla="*/ 469786 h 2659171"/>
                <a:gd name="connsiteX38" fmla="*/ 1431478 w 1771856"/>
                <a:gd name="connsiteY38" fmla="*/ 226627 h 2659171"/>
                <a:gd name="connsiteX39" fmla="*/ 1381675 w 1771856"/>
                <a:gd name="connsiteY39" fmla="*/ 2445520 h 2659171"/>
                <a:gd name="connsiteX40" fmla="*/ 1272040 w 1771856"/>
                <a:gd name="connsiteY40" fmla="*/ 2559851 h 2659171"/>
                <a:gd name="connsiteX41" fmla="*/ 1157709 w 1771856"/>
                <a:gd name="connsiteY41" fmla="*/ 2450215 h 2659171"/>
                <a:gd name="connsiteX42" fmla="*/ 1157709 w 1771856"/>
                <a:gd name="connsiteY42" fmla="*/ 2445520 h 2659171"/>
                <a:gd name="connsiteX43" fmla="*/ 1157709 w 1771856"/>
                <a:gd name="connsiteY43" fmla="*/ 1555365 h 2659171"/>
                <a:gd name="connsiteX44" fmla="*/ 371638 w 1771856"/>
                <a:gd name="connsiteY44" fmla="*/ 1555365 h 2659171"/>
                <a:gd name="connsiteX45" fmla="*/ 98459 w 1771856"/>
                <a:gd name="connsiteY45" fmla="*/ 1282137 h 2659171"/>
                <a:gd name="connsiteX46" fmla="*/ 98459 w 1771856"/>
                <a:gd name="connsiteY46" fmla="*/ 380465 h 2659171"/>
                <a:gd name="connsiteX47" fmla="*/ 364285 w 1771856"/>
                <a:gd name="connsiteY47" fmla="*/ 98497 h 2659171"/>
                <a:gd name="connsiteX48" fmla="*/ 372721 w 1771856"/>
                <a:gd name="connsiteY48" fmla="*/ 98379 h 2659171"/>
                <a:gd name="connsiteX49" fmla="*/ 556775 w 1771856"/>
                <a:gd name="connsiteY49" fmla="*/ 169639 h 2659171"/>
                <a:gd name="connsiteX50" fmla="*/ 937385 w 1771856"/>
                <a:gd name="connsiteY50" fmla="*/ 445524 h 2659171"/>
                <a:gd name="connsiteX51" fmla="*/ 1261105 w 1771856"/>
                <a:gd name="connsiteY51" fmla="*/ 445524 h 2659171"/>
                <a:gd name="connsiteX52" fmla="*/ 1373112 w 1771856"/>
                <a:gd name="connsiteY52" fmla="*/ 557532 h 2659171"/>
                <a:gd name="connsiteX53" fmla="*/ 1261105 w 1771856"/>
                <a:gd name="connsiteY53" fmla="*/ 669540 h 2659171"/>
                <a:gd name="connsiteX54" fmla="*/ 899590 w 1771856"/>
                <a:gd name="connsiteY54" fmla="*/ 669540 h 2659171"/>
                <a:gd name="connsiteX55" fmla="*/ 835613 w 1771856"/>
                <a:gd name="connsiteY55" fmla="*/ 648427 h 2659171"/>
                <a:gd name="connsiteX56" fmla="*/ 723950 w 1771856"/>
                <a:gd name="connsiteY56" fmla="*/ 567276 h 2659171"/>
                <a:gd name="connsiteX57" fmla="*/ 721637 w 1771856"/>
                <a:gd name="connsiteY57" fmla="*/ 564815 h 2659171"/>
                <a:gd name="connsiteX58" fmla="*/ 617356 w 1771856"/>
                <a:gd name="connsiteY58" fmla="*/ 489028 h 2659171"/>
                <a:gd name="connsiteX59" fmla="*/ 548321 w 1771856"/>
                <a:gd name="connsiteY59" fmla="*/ 497837 h 2659171"/>
                <a:gd name="connsiteX60" fmla="*/ 557125 w 1771856"/>
                <a:gd name="connsiteY60" fmla="*/ 566872 h 2659171"/>
                <a:gd name="connsiteX61" fmla="*/ 559580 w 1771856"/>
                <a:gd name="connsiteY61" fmla="*/ 568654 h 2659171"/>
                <a:gd name="connsiteX62" fmla="*/ 644718 w 1771856"/>
                <a:gd name="connsiteY62" fmla="*/ 630612 h 2659171"/>
                <a:gd name="connsiteX63" fmla="*/ 644718 w 1771856"/>
                <a:gd name="connsiteY63" fmla="*/ 1316930 h 2659171"/>
                <a:gd name="connsiteX64" fmla="*/ 1269717 w 1771856"/>
                <a:gd name="connsiteY64" fmla="*/ 1316930 h 2659171"/>
                <a:gd name="connsiteX65" fmla="*/ 1381675 w 1771856"/>
                <a:gd name="connsiteY65" fmla="*/ 1428987 h 265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771856" h="2659171">
                  <a:moveTo>
                    <a:pt x="1269717" y="1218505"/>
                  </a:moveTo>
                  <a:lnTo>
                    <a:pt x="743143" y="1218505"/>
                  </a:lnTo>
                  <a:lnTo>
                    <a:pt x="743143" y="702955"/>
                  </a:lnTo>
                  <a:lnTo>
                    <a:pt x="777838" y="728152"/>
                  </a:lnTo>
                  <a:lnTo>
                    <a:pt x="777838" y="728152"/>
                  </a:lnTo>
                  <a:cubicBezTo>
                    <a:pt x="813118" y="753634"/>
                    <a:pt x="855431" y="767546"/>
                    <a:pt x="898950" y="767965"/>
                  </a:cubicBezTo>
                  <a:lnTo>
                    <a:pt x="1261105" y="767965"/>
                  </a:lnTo>
                  <a:cubicBezTo>
                    <a:pt x="1301557" y="767901"/>
                    <a:pt x="1341119" y="756090"/>
                    <a:pt x="1374982" y="733959"/>
                  </a:cubicBezTo>
                  <a:lnTo>
                    <a:pt x="1378132" y="772049"/>
                  </a:lnTo>
                  <a:cubicBezTo>
                    <a:pt x="1380258" y="797566"/>
                    <a:pt x="1401591" y="817187"/>
                    <a:pt x="1427197" y="817177"/>
                  </a:cubicBezTo>
                  <a:lnTo>
                    <a:pt x="1673259" y="817177"/>
                  </a:lnTo>
                  <a:cubicBezTo>
                    <a:pt x="1698919" y="817266"/>
                    <a:pt x="1720341" y="797620"/>
                    <a:pt x="1722472" y="772049"/>
                  </a:cubicBezTo>
                  <a:lnTo>
                    <a:pt x="1771684" y="181499"/>
                  </a:lnTo>
                  <a:cubicBezTo>
                    <a:pt x="1773938" y="154413"/>
                    <a:pt x="1753810" y="130628"/>
                    <a:pt x="1726729" y="128369"/>
                  </a:cubicBezTo>
                  <a:cubicBezTo>
                    <a:pt x="1725311" y="128251"/>
                    <a:pt x="1723894" y="128197"/>
                    <a:pt x="1722472" y="128202"/>
                  </a:cubicBezTo>
                  <a:lnTo>
                    <a:pt x="1377984" y="128202"/>
                  </a:lnTo>
                  <a:cubicBezTo>
                    <a:pt x="1350804" y="128109"/>
                    <a:pt x="1328698" y="150067"/>
                    <a:pt x="1328605" y="177242"/>
                  </a:cubicBezTo>
                  <a:cubicBezTo>
                    <a:pt x="1328599" y="178665"/>
                    <a:pt x="1328654" y="180082"/>
                    <a:pt x="1328772" y="181499"/>
                  </a:cubicBezTo>
                  <a:lnTo>
                    <a:pt x="1344028" y="364324"/>
                  </a:lnTo>
                  <a:cubicBezTo>
                    <a:pt x="1317807" y="352965"/>
                    <a:pt x="1289535" y="347104"/>
                    <a:pt x="1260957" y="347099"/>
                  </a:cubicBezTo>
                  <a:lnTo>
                    <a:pt x="969225" y="347099"/>
                  </a:lnTo>
                  <a:lnTo>
                    <a:pt x="620948" y="94984"/>
                  </a:lnTo>
                  <a:cubicBezTo>
                    <a:pt x="542755" y="24964"/>
                    <a:pt x="438646" y="-8810"/>
                    <a:pt x="334236" y="1972"/>
                  </a:cubicBezTo>
                  <a:cubicBezTo>
                    <a:pt x="141958" y="23684"/>
                    <a:pt x="-2554" y="187621"/>
                    <a:pt x="34" y="381105"/>
                  </a:cubicBezTo>
                  <a:lnTo>
                    <a:pt x="34" y="1282137"/>
                  </a:lnTo>
                  <a:cubicBezTo>
                    <a:pt x="280" y="1487274"/>
                    <a:pt x="166500" y="1653519"/>
                    <a:pt x="371638" y="1653790"/>
                  </a:cubicBezTo>
                  <a:lnTo>
                    <a:pt x="1059284" y="1653790"/>
                  </a:lnTo>
                  <a:lnTo>
                    <a:pt x="1059284" y="2445520"/>
                  </a:lnTo>
                  <a:cubicBezTo>
                    <a:pt x="1057508" y="2561726"/>
                    <a:pt x="1150268" y="2657370"/>
                    <a:pt x="1266474" y="2659147"/>
                  </a:cubicBezTo>
                  <a:cubicBezTo>
                    <a:pt x="1382679" y="2660923"/>
                    <a:pt x="1478324" y="2568163"/>
                    <a:pt x="1480100" y="2451957"/>
                  </a:cubicBezTo>
                  <a:cubicBezTo>
                    <a:pt x="1480135" y="2449812"/>
                    <a:pt x="1480135" y="2447666"/>
                    <a:pt x="1480100" y="2445520"/>
                  </a:cubicBezTo>
                  <a:lnTo>
                    <a:pt x="1480100" y="1428987"/>
                  </a:lnTo>
                  <a:cubicBezTo>
                    <a:pt x="1479992" y="1312826"/>
                    <a:pt x="1385878" y="1218667"/>
                    <a:pt x="1269717" y="1218505"/>
                  </a:cubicBezTo>
                  <a:close/>
                  <a:moveTo>
                    <a:pt x="1668978" y="226627"/>
                  </a:moveTo>
                  <a:lnTo>
                    <a:pt x="1627984" y="718752"/>
                  </a:lnTo>
                  <a:lnTo>
                    <a:pt x="1472472" y="718752"/>
                  </a:lnTo>
                  <a:lnTo>
                    <a:pt x="1463565" y="611617"/>
                  </a:lnTo>
                  <a:cubicBezTo>
                    <a:pt x="1477295" y="564505"/>
                    <a:pt x="1473087" y="513979"/>
                    <a:pt x="1451754" y="469786"/>
                  </a:cubicBezTo>
                  <a:lnTo>
                    <a:pt x="1431478" y="226627"/>
                  </a:lnTo>
                  <a:close/>
                  <a:moveTo>
                    <a:pt x="1381675" y="2445520"/>
                  </a:moveTo>
                  <a:cubicBezTo>
                    <a:pt x="1382969" y="2507366"/>
                    <a:pt x="1333885" y="2558557"/>
                    <a:pt x="1272040" y="2559851"/>
                  </a:cubicBezTo>
                  <a:cubicBezTo>
                    <a:pt x="1210194" y="2561145"/>
                    <a:pt x="1159003" y="2512061"/>
                    <a:pt x="1157709" y="2450215"/>
                  </a:cubicBezTo>
                  <a:cubicBezTo>
                    <a:pt x="1157675" y="2448650"/>
                    <a:pt x="1157675" y="2447085"/>
                    <a:pt x="1157709" y="2445520"/>
                  </a:cubicBezTo>
                  <a:lnTo>
                    <a:pt x="1157709" y="1555365"/>
                  </a:lnTo>
                  <a:lnTo>
                    <a:pt x="371638" y="1555365"/>
                  </a:lnTo>
                  <a:cubicBezTo>
                    <a:pt x="220836" y="1555148"/>
                    <a:pt x="98651" y="1432939"/>
                    <a:pt x="98459" y="1282137"/>
                  </a:cubicBezTo>
                  <a:lnTo>
                    <a:pt x="98459" y="380465"/>
                  </a:lnTo>
                  <a:cubicBezTo>
                    <a:pt x="94001" y="229196"/>
                    <a:pt x="213016" y="102956"/>
                    <a:pt x="364285" y="98497"/>
                  </a:cubicBezTo>
                  <a:cubicBezTo>
                    <a:pt x="367096" y="98414"/>
                    <a:pt x="369910" y="98374"/>
                    <a:pt x="372721" y="98379"/>
                  </a:cubicBezTo>
                  <a:cubicBezTo>
                    <a:pt x="440801" y="98399"/>
                    <a:pt x="506431" y="123807"/>
                    <a:pt x="556775" y="169639"/>
                  </a:cubicBezTo>
                  <a:lnTo>
                    <a:pt x="937385" y="445524"/>
                  </a:lnTo>
                  <a:lnTo>
                    <a:pt x="1261105" y="445524"/>
                  </a:lnTo>
                  <a:cubicBezTo>
                    <a:pt x="1322965" y="445524"/>
                    <a:pt x="1373112" y="495672"/>
                    <a:pt x="1373112" y="557532"/>
                  </a:cubicBezTo>
                  <a:cubicBezTo>
                    <a:pt x="1373112" y="619392"/>
                    <a:pt x="1322965" y="669540"/>
                    <a:pt x="1261105" y="669540"/>
                  </a:cubicBezTo>
                  <a:lnTo>
                    <a:pt x="899590" y="669540"/>
                  </a:lnTo>
                  <a:cubicBezTo>
                    <a:pt x="876592" y="669284"/>
                    <a:pt x="854245" y="661912"/>
                    <a:pt x="835613" y="648427"/>
                  </a:cubicBezTo>
                  <a:lnTo>
                    <a:pt x="723950" y="567276"/>
                  </a:lnTo>
                  <a:cubicBezTo>
                    <a:pt x="723064" y="566538"/>
                    <a:pt x="722572" y="565504"/>
                    <a:pt x="721637" y="564815"/>
                  </a:cubicBezTo>
                  <a:lnTo>
                    <a:pt x="617356" y="489028"/>
                  </a:lnTo>
                  <a:cubicBezTo>
                    <a:pt x="595860" y="472394"/>
                    <a:pt x="564949" y="476341"/>
                    <a:pt x="548321" y="497837"/>
                  </a:cubicBezTo>
                  <a:cubicBezTo>
                    <a:pt x="531687" y="519333"/>
                    <a:pt x="535629" y="550239"/>
                    <a:pt x="557125" y="566872"/>
                  </a:cubicBezTo>
                  <a:cubicBezTo>
                    <a:pt x="557927" y="567492"/>
                    <a:pt x="558744" y="568083"/>
                    <a:pt x="559580" y="568654"/>
                  </a:cubicBezTo>
                  <a:lnTo>
                    <a:pt x="644718" y="630612"/>
                  </a:lnTo>
                  <a:lnTo>
                    <a:pt x="644718" y="1316930"/>
                  </a:lnTo>
                  <a:lnTo>
                    <a:pt x="1269717" y="1316930"/>
                  </a:lnTo>
                  <a:cubicBezTo>
                    <a:pt x="1331552" y="1317014"/>
                    <a:pt x="1381646" y="1367151"/>
                    <a:pt x="1381675" y="1428987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Serbest Form 23">
              <a:extLst>
                <a:ext uri="{FF2B5EF4-FFF2-40B4-BE49-F238E27FC236}">
                  <a16:creationId xmlns:a16="http://schemas.microsoft.com/office/drawing/2014/main" id="{BA612A79-7745-72E7-9686-21D8EDCE17C5}"/>
                </a:ext>
              </a:extLst>
            </p:cNvPr>
            <p:cNvSpPr/>
            <p:nvPr/>
          </p:nvSpPr>
          <p:spPr>
            <a:xfrm>
              <a:off x="12669837" y="6892925"/>
              <a:ext cx="688975" cy="688975"/>
            </a:xfrm>
            <a:custGeom>
              <a:avLst/>
              <a:gdLst>
                <a:gd name="connsiteX0" fmla="*/ 344488 w 688975"/>
                <a:gd name="connsiteY0" fmla="*/ 688975 h 688975"/>
                <a:gd name="connsiteX1" fmla="*/ 688975 w 688975"/>
                <a:gd name="connsiteY1" fmla="*/ 344488 h 688975"/>
                <a:gd name="connsiteX2" fmla="*/ 344488 w 688975"/>
                <a:gd name="connsiteY2" fmla="*/ 0 h 688975"/>
                <a:gd name="connsiteX3" fmla="*/ 0 w 688975"/>
                <a:gd name="connsiteY3" fmla="*/ 344488 h 688975"/>
                <a:gd name="connsiteX4" fmla="*/ 344488 w 688975"/>
                <a:gd name="connsiteY4" fmla="*/ 688975 h 688975"/>
                <a:gd name="connsiteX5" fmla="*/ 344488 w 688975"/>
                <a:gd name="connsiteY5" fmla="*/ 98425 h 688975"/>
                <a:gd name="connsiteX6" fmla="*/ 590550 w 688975"/>
                <a:gd name="connsiteY6" fmla="*/ 344488 h 688975"/>
                <a:gd name="connsiteX7" fmla="*/ 344488 w 688975"/>
                <a:gd name="connsiteY7" fmla="*/ 590550 h 688975"/>
                <a:gd name="connsiteX8" fmla="*/ 98425 w 688975"/>
                <a:gd name="connsiteY8" fmla="*/ 344488 h 688975"/>
                <a:gd name="connsiteX9" fmla="*/ 344488 w 688975"/>
                <a:gd name="connsiteY9" fmla="*/ 9842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975" h="688975">
                  <a:moveTo>
                    <a:pt x="344488" y="688975"/>
                  </a:moveTo>
                  <a:cubicBezTo>
                    <a:pt x="534743" y="688975"/>
                    <a:pt x="688975" y="534743"/>
                    <a:pt x="688975" y="344488"/>
                  </a:cubicBezTo>
                  <a:cubicBezTo>
                    <a:pt x="688975" y="154232"/>
                    <a:pt x="534743" y="0"/>
                    <a:pt x="344488" y="0"/>
                  </a:cubicBezTo>
                  <a:cubicBezTo>
                    <a:pt x="154232" y="0"/>
                    <a:pt x="0" y="154232"/>
                    <a:pt x="0" y="344488"/>
                  </a:cubicBezTo>
                  <a:cubicBezTo>
                    <a:pt x="192" y="534664"/>
                    <a:pt x="154311" y="688783"/>
                    <a:pt x="344488" y="688975"/>
                  </a:cubicBezTo>
                  <a:close/>
                  <a:moveTo>
                    <a:pt x="344488" y="98425"/>
                  </a:moveTo>
                  <a:cubicBezTo>
                    <a:pt x="480383" y="98425"/>
                    <a:pt x="590550" y="208592"/>
                    <a:pt x="590550" y="344488"/>
                  </a:cubicBezTo>
                  <a:cubicBezTo>
                    <a:pt x="590550" y="480383"/>
                    <a:pt x="480383" y="590550"/>
                    <a:pt x="344488" y="590550"/>
                  </a:cubicBezTo>
                  <a:cubicBezTo>
                    <a:pt x="208592" y="590550"/>
                    <a:pt x="98425" y="480383"/>
                    <a:pt x="98425" y="344488"/>
                  </a:cubicBezTo>
                  <a:cubicBezTo>
                    <a:pt x="98425" y="208592"/>
                    <a:pt x="208592" y="98425"/>
                    <a:pt x="344488" y="98425"/>
                  </a:cubicBezTo>
                  <a:close/>
                </a:path>
              </a:pathLst>
            </a:custGeom>
            <a:solidFill>
              <a:srgbClr val="000000"/>
            </a:solidFill>
            <a:ln w="49213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5" name="Grafik 24" descr="Yemek yiyen kişi ana hat">
            <a:extLst>
              <a:ext uri="{FF2B5EF4-FFF2-40B4-BE49-F238E27FC236}">
                <a16:creationId xmlns:a16="http://schemas.microsoft.com/office/drawing/2014/main" id="{B8425A7B-FB29-B98D-321A-136BCC3AC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3922" y="9315116"/>
            <a:ext cx="3954372" cy="3954372"/>
          </a:xfrm>
          <a:prstGeom prst="rect">
            <a:avLst/>
          </a:prstGeom>
        </p:spPr>
      </p:pic>
      <p:graphicFrame>
        <p:nvGraphicFramePr>
          <p:cNvPr id="26" name="Diyagram 25">
            <a:extLst>
              <a:ext uri="{FF2B5EF4-FFF2-40B4-BE49-F238E27FC236}">
                <a16:creationId xmlns:a16="http://schemas.microsoft.com/office/drawing/2014/main" id="{837D0C62-D431-2034-FBA9-8944964B0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247334"/>
              </p:ext>
            </p:extLst>
          </p:nvPr>
        </p:nvGraphicFramePr>
        <p:xfrm>
          <a:off x="2341680" y="3073033"/>
          <a:ext cx="18331090" cy="330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" name="Grafik 29" descr="Yemek Kutusu düz dolguyla">
            <a:extLst>
              <a:ext uri="{FF2B5EF4-FFF2-40B4-BE49-F238E27FC236}">
                <a16:creationId xmlns:a16="http://schemas.microsoft.com/office/drawing/2014/main" id="{83389778-2644-B8B4-8B23-16756B588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81065" y="7233094"/>
            <a:ext cx="2225754" cy="2225754"/>
          </a:xfrm>
          <a:prstGeom prst="rect">
            <a:avLst/>
          </a:prstGeom>
        </p:spPr>
      </p:pic>
      <p:pic>
        <p:nvPicPr>
          <p:cNvPr id="32" name="Grafik 31" descr="Menü düz dolguyla">
            <a:extLst>
              <a:ext uri="{FF2B5EF4-FFF2-40B4-BE49-F238E27FC236}">
                <a16:creationId xmlns:a16="http://schemas.microsoft.com/office/drawing/2014/main" id="{220B5549-D42D-E2B2-C911-36ACB46F76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56289" y="6943275"/>
            <a:ext cx="2659171" cy="2659171"/>
          </a:xfrm>
          <a:prstGeom prst="rect">
            <a:avLst/>
          </a:prstGeom>
        </p:spPr>
      </p:pic>
      <p:pic>
        <p:nvPicPr>
          <p:cNvPr id="34" name="Grafik 33" descr="Makarna düz dolguyla">
            <a:extLst>
              <a:ext uri="{FF2B5EF4-FFF2-40B4-BE49-F238E27FC236}">
                <a16:creationId xmlns:a16="http://schemas.microsoft.com/office/drawing/2014/main" id="{E19C2EF8-939C-BB06-FEF7-0BC44CE4F5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3841" y="6788255"/>
            <a:ext cx="2659170" cy="2659170"/>
          </a:xfrm>
          <a:prstGeom prst="rect">
            <a:avLst/>
          </a:prstGeom>
        </p:spPr>
      </p:pic>
      <p:pic>
        <p:nvPicPr>
          <p:cNvPr id="37" name="Google Shape;120;p24" descr="Image">
            <a:extLst>
              <a:ext uri="{FF2B5EF4-FFF2-40B4-BE49-F238E27FC236}">
                <a16:creationId xmlns:a16="http://schemas.microsoft.com/office/drawing/2014/main" id="{3E2F2793-EAD9-BE2C-F10A-AA02A88ACF1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81124"/>
          <a:stretch/>
        </p:blipFill>
        <p:spPr>
          <a:xfrm>
            <a:off x="22116856" y="-50951"/>
            <a:ext cx="2302918" cy="137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24;p24" descr="Image">
            <a:extLst>
              <a:ext uri="{FF2B5EF4-FFF2-40B4-BE49-F238E27FC236}">
                <a16:creationId xmlns:a16="http://schemas.microsoft.com/office/drawing/2014/main" id="{7142CE98-B8CA-8C2A-FF3D-AE9A315A854A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-5400000">
            <a:off x="17608751" y="5944954"/>
            <a:ext cx="11222562" cy="1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86;p19" descr="Image">
            <a:extLst>
              <a:ext uri="{FF2B5EF4-FFF2-40B4-BE49-F238E27FC236}">
                <a16:creationId xmlns:a16="http://schemas.microsoft.com/office/drawing/2014/main" id="{0570C0D1-18C3-F7C1-0AC4-22EBA571E66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9236" t="93548" r="1766" b="350"/>
          <a:stretch/>
        </p:blipFill>
        <p:spPr>
          <a:xfrm>
            <a:off x="0" y="12843646"/>
            <a:ext cx="22131882" cy="87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96;p26" descr="Image">
            <a:extLst>
              <a:ext uri="{FF2B5EF4-FFF2-40B4-BE49-F238E27FC236}">
                <a16:creationId xmlns:a16="http://schemas.microsoft.com/office/drawing/2014/main" id="{20F8C9BC-D553-8101-2B4F-7032FD6198B1}"/>
              </a:ext>
            </a:extLst>
          </p:cNvPr>
          <p:cNvPicPr preferRelativeResize="0"/>
          <p:nvPr/>
        </p:nvPicPr>
        <p:blipFill rotWithShape="1">
          <a:blip r:embed="rId19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2215095" y="12913526"/>
            <a:ext cx="2021077" cy="6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220026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Özel 1">
      <a:dk1>
        <a:srgbClr val="232323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10936</TotalTime>
  <Words>5816</Words>
  <Application>Microsoft Macintosh PowerPoint</Application>
  <PresentationFormat>Özel</PresentationFormat>
  <Paragraphs>479</Paragraphs>
  <Slides>59</Slides>
  <Notes>53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85" baseType="lpstr">
      <vt:lpstr>Roboto</vt:lpstr>
      <vt:lpstr>WarnockPro</vt:lpstr>
      <vt:lpstr>Arial</vt:lpstr>
      <vt:lpstr>SymbolStd</vt:lpstr>
      <vt:lpstr>ProximaNova</vt:lpstr>
      <vt:lpstr>ExpresswayRg</vt:lpstr>
      <vt:lpstr>Courier New</vt:lpstr>
      <vt:lpstr>Helvetica Neue Condensed</vt:lpstr>
      <vt:lpstr>AdvPS44A44B</vt:lpstr>
      <vt:lpstr>Untitled</vt:lpstr>
      <vt:lpstr>Calibri</vt:lpstr>
      <vt:lpstr>Tahoma</vt:lpstr>
      <vt:lpstr>AdvOTb92eb7df.I</vt:lpstr>
      <vt:lpstr>Open Sans</vt:lpstr>
      <vt:lpstr>Wingdings</vt:lpstr>
      <vt:lpstr>Helvetica Neue Thin</vt:lpstr>
      <vt:lpstr>NotoSerif</vt:lpstr>
      <vt:lpstr>FenomenSans</vt:lpstr>
      <vt:lpstr>AvenirNextCondensed</vt:lpstr>
      <vt:lpstr>Helvetica Neue</vt:lpstr>
      <vt:lpstr>ArialMT</vt:lpstr>
      <vt:lpstr>MyriadPro</vt:lpstr>
      <vt:lpstr>Effra</vt:lpstr>
      <vt:lpstr>Times New Roman</vt:lpstr>
      <vt:lpstr>Dax</vt:lpstr>
      <vt:lpstr>21_BasicWhite</vt:lpstr>
      <vt:lpstr>PowerPoint Sunusu</vt:lpstr>
      <vt:lpstr>Diet related health problems</vt:lpstr>
      <vt:lpstr>PowerPoint Sunusu</vt:lpstr>
      <vt:lpstr>Diet related health problems Türkiye</vt:lpstr>
      <vt:lpstr>PowerPoint Sunusu</vt:lpstr>
      <vt:lpstr>Mediterranean Diet (MD)   Food service   </vt:lpstr>
      <vt:lpstr>Not merely an individual issue</vt:lpstr>
      <vt:lpstr>Not merely an individual issue</vt:lpstr>
      <vt:lpstr>University food service as a lab</vt:lpstr>
      <vt:lpstr>A different approach</vt:lpstr>
      <vt:lpstr>A different approach</vt:lpstr>
      <vt:lpstr>An integrative approach</vt:lpstr>
      <vt:lpstr>A different approach</vt:lpstr>
      <vt:lpstr>MedDietmenus4Campus aims to </vt:lpstr>
      <vt:lpstr>MedDietmenus4Campus will</vt:lpstr>
      <vt:lpstr>MedDietmenus4Campus addresses Sustainable Development Goals for 2030</vt:lpstr>
      <vt:lpstr>PowerPoint Sunusu</vt:lpstr>
      <vt:lpstr>PowerPoint Sunusu</vt:lpstr>
      <vt:lpstr>PowerPoint Sunusu</vt:lpstr>
      <vt:lpstr>1. define the characteristics of food service 2. develop an index to evaluate the compliance of menus with the MD</vt:lpstr>
      <vt:lpstr>1. define the characteristics of food service 2. develop an index to evaluate the compliance of menus with the MD</vt:lpstr>
      <vt:lpstr>PowerPoint Sunusu</vt:lpstr>
      <vt:lpstr>PowerPoint Sunusu</vt:lpstr>
      <vt:lpstr>1. define the characteristics of food service 2. develop an index to evaluate the compliance of menus with the MD</vt:lpstr>
      <vt:lpstr>1. define the characteristics of food service 2. develop an index to evaluate the compliance of menus with the MD</vt:lpstr>
      <vt:lpstr>1. define the characteristics of food service 2. develop an index to evaluate the compliance of menus with the MD</vt:lpstr>
      <vt:lpstr>1. define the characteristics of food service 2. develop an index to evaluate the compliance of menus with the MD</vt:lpstr>
      <vt:lpstr>1. define the characteristics of food service 2. develop an index to evaluate the compliance of menus with the MD</vt:lpstr>
      <vt:lpstr>PowerPoint Sunusu</vt:lpstr>
      <vt:lpstr>“One-third of the anthropogenic causes affecting climate change are individual dietary patterns and food production”</vt:lpstr>
      <vt:lpstr>1. define the characteristics of food service  Calculation of water and carbon footprint for the menus </vt:lpstr>
      <vt:lpstr>1. define the characteristics of food service carbon footprint of the menus</vt:lpstr>
      <vt:lpstr>1. define the characteristics of food service carbon footprint of the menus</vt:lpstr>
      <vt:lpstr>1. define the characteristics of food service carbon footprint of the menus</vt:lpstr>
      <vt:lpstr>1. define the characteristics of food service water footprint of the menus</vt:lpstr>
      <vt:lpstr>1. define the characteristics of food service menu components - footprint </vt:lpstr>
      <vt:lpstr>1. define the characteristics of food service menu components - footprint</vt:lpstr>
      <vt:lpstr>1. define the characteristics of food service menu components - footprint</vt:lpstr>
      <vt:lpstr>PowerPoint Sunusu</vt:lpstr>
      <vt:lpstr>3.define priority stakeholders and methodology for engagement</vt:lpstr>
      <vt:lpstr>3. define priority stakeholders and methodology for engagement</vt:lpstr>
      <vt:lpstr>4.evaluate perceptions, barriers and facilitators  </vt:lpstr>
      <vt:lpstr>4.evaluate perceptions, barriers and facilitators  </vt:lpstr>
      <vt:lpstr>Future work &amp; ideas</vt:lpstr>
      <vt:lpstr>Future work &amp; ideas 5. develop a meal plan framework 6. develop a new “ MD student bag”  7. Develop and use social marketing strategies  </vt:lpstr>
      <vt:lpstr>Future work &amp; ideas 5. develop a meal plan framework 6. develop a new “ MD student bag”  7. Develop and use social marketing strategies  </vt:lpstr>
      <vt:lpstr>Future work &amp; ideas 7. Develop and use social marketing strategies</vt:lpstr>
      <vt:lpstr>Future work &amp; ideas 7. Develop and use social marketing strategies</vt:lpstr>
      <vt:lpstr>PowerPoint Sunusu</vt:lpstr>
      <vt:lpstr>PowerPoint Sunusu</vt:lpstr>
      <vt:lpstr>Future work &amp; ideas Inputs on MedCIn from the team  </vt:lpstr>
      <vt:lpstr>Future work &amp; ideas Creating HEI-specific food service guidelines and regulations </vt:lpstr>
      <vt:lpstr>Future work &amp; ideas Local and sustainable collaborations and solutions </vt:lpstr>
      <vt:lpstr>PowerPoint Sunusu</vt:lpstr>
      <vt:lpstr>Future work &amp; ideas Implementing social aspects of MD </vt:lpstr>
      <vt:lpstr>Future work &amp; ideas Examining the footprint of university food waste </vt:lpstr>
      <vt:lpstr>Acknowledgements</vt:lpstr>
      <vt:lpstr>Our team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Tugce Nur Balci</cp:lastModifiedBy>
  <cp:revision>39</cp:revision>
  <dcterms:modified xsi:type="dcterms:W3CDTF">2025-10-25T09:22:41Z</dcterms:modified>
</cp:coreProperties>
</file>